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75" r:id="rId2"/>
  </p:sldMasterIdLst>
  <p:sldIdLst>
    <p:sldId id="256" r:id="rId3"/>
    <p:sldId id="2147375369" r:id="rId4"/>
    <p:sldId id="257" r:id="rId5"/>
    <p:sldId id="267" r:id="rId6"/>
    <p:sldId id="2147375367" r:id="rId7"/>
    <p:sldId id="2147375384" r:id="rId8"/>
    <p:sldId id="606" r:id="rId9"/>
    <p:sldId id="2147375386" r:id="rId10"/>
    <p:sldId id="607" r:id="rId11"/>
    <p:sldId id="2147375385" r:id="rId12"/>
    <p:sldId id="608" r:id="rId13"/>
    <p:sldId id="644" r:id="rId14"/>
    <p:sldId id="2147375368"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62" d="100"/>
          <a:sy n="62" d="100"/>
        </p:scale>
        <p:origin x="78" y="816"/>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diagrams/_rels/data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ata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image" Target="../media/image31.svg"/></Relationships>
</file>

<file path=ppt/diagrams/_rels/drawing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svg"/><Relationship Id="rId1" Type="http://schemas.openxmlformats.org/officeDocument/2006/relationships/image" Target="../media/image28.png"/><Relationship Id="rId4" Type="http://schemas.openxmlformats.org/officeDocument/2006/relationships/image" Target="../media/image31.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42A334-576B-4C6C-943A-12EC36F0863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7E3BD16-5E80-4464-9F89-CA36DD8D2E2A}">
      <dgm:prSet/>
      <dgm:spPr/>
      <dgm:t>
        <a:bodyPr/>
        <a:lstStyle/>
        <a:p>
          <a:pPr>
            <a:defRPr b="1"/>
          </a:pPr>
          <a:r>
            <a:rPr lang="en-US"/>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b="1"/>
            <a:t>embeddings</a:t>
          </a:r>
          <a:r>
            <a:rPr lang="en-US"/>
            <a:t>.</a:t>
          </a:r>
        </a:p>
      </dgm:t>
    </dgm:pt>
    <dgm:pt modelId="{FEF45C5E-6F14-4774-A552-8A4757A6F47C}" type="parTrans" cxnId="{371BE0A9-09D5-4D48-875C-ED4297AFF38F}">
      <dgm:prSet/>
      <dgm:spPr/>
      <dgm:t>
        <a:bodyPr/>
        <a:lstStyle/>
        <a:p>
          <a:endParaRPr lang="en-US"/>
        </a:p>
      </dgm:t>
    </dgm:pt>
    <dgm:pt modelId="{7A204660-1C6A-4F57-A7C3-56D0011F38A6}" type="sibTrans" cxnId="{371BE0A9-09D5-4D48-875C-ED4297AFF38F}">
      <dgm:prSet/>
      <dgm:spPr/>
      <dgm:t>
        <a:bodyPr/>
        <a:lstStyle/>
        <a:p>
          <a:endParaRPr lang="en-US"/>
        </a:p>
      </dgm:t>
    </dgm:pt>
    <dgm:pt modelId="{4585A735-74CE-4F3A-8717-3F35C419C679}">
      <dgm:prSet/>
      <dgm:spPr/>
      <dgm:t>
        <a:bodyPr/>
        <a:lstStyle/>
        <a:p>
          <a:pPr>
            <a:defRPr b="1"/>
          </a:pPr>
          <a:r>
            <a:rPr lang="en-US"/>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gm:t>
    </dgm:pt>
    <dgm:pt modelId="{A10BAD47-DE9E-4A83-BEAB-04EB43C03698}" type="parTrans" cxnId="{386E0154-08BD-48A7-8E53-D58BBE7FCB70}">
      <dgm:prSet/>
      <dgm:spPr/>
      <dgm:t>
        <a:bodyPr/>
        <a:lstStyle/>
        <a:p>
          <a:endParaRPr lang="en-US"/>
        </a:p>
      </dgm:t>
    </dgm:pt>
    <dgm:pt modelId="{E428C4CD-FBAF-4628-B5C4-F1DFD8D8F934}" type="sibTrans" cxnId="{386E0154-08BD-48A7-8E53-D58BBE7FCB70}">
      <dgm:prSet/>
      <dgm:spPr/>
      <dgm:t>
        <a:bodyPr/>
        <a:lstStyle/>
        <a:p>
          <a:endParaRPr lang="en-US"/>
        </a:p>
      </dgm:t>
    </dgm:pt>
    <dgm:pt modelId="{866A3D5F-9661-4CCD-B30E-4CBB3E8C5443}">
      <dgm:prSet/>
      <dgm:spPr/>
      <dgm:t>
        <a:bodyPr/>
        <a:lstStyle/>
        <a:p>
          <a:pPr>
            <a:defRPr b="1"/>
          </a:pPr>
          <a:r>
            <a:rPr lang="en-US" dirty="0"/>
            <a:t>For example:</a:t>
          </a:r>
        </a:p>
      </dgm:t>
    </dgm:pt>
    <dgm:pt modelId="{B847F624-3784-40D9-AE1F-0666270F4D75}" type="parTrans" cxnId="{17A80C02-13FB-4851-9D71-C87E4379D15A}">
      <dgm:prSet/>
      <dgm:spPr/>
      <dgm:t>
        <a:bodyPr/>
        <a:lstStyle/>
        <a:p>
          <a:endParaRPr lang="en-US"/>
        </a:p>
      </dgm:t>
    </dgm:pt>
    <dgm:pt modelId="{24724745-C717-44CE-A12D-0FCCCA758395}" type="sibTrans" cxnId="{17A80C02-13FB-4851-9D71-C87E4379D15A}">
      <dgm:prSet/>
      <dgm:spPr/>
      <dgm:t>
        <a:bodyPr/>
        <a:lstStyle/>
        <a:p>
          <a:endParaRPr lang="en-US"/>
        </a:p>
      </dgm:t>
    </dgm:pt>
    <dgm:pt modelId="{C2509A7E-032E-483A-A082-29155D9CD6F9}">
      <dgm:prSet/>
      <dgm:spPr/>
      <dgm:t>
        <a:bodyPr/>
        <a:lstStyle/>
        <a:p>
          <a:r>
            <a:rPr lang="en-US" dirty="0"/>
            <a:t>The words "cat" and "dog" might be close together in the space because they’re both animals and pets.</a:t>
          </a:r>
        </a:p>
      </dgm:t>
    </dgm:pt>
    <dgm:pt modelId="{A7FAAAF0-4209-4F9E-9405-4324DE8D091F}" type="parTrans" cxnId="{16772E48-E98A-4FFD-9010-659102EE6E02}">
      <dgm:prSet/>
      <dgm:spPr/>
      <dgm:t>
        <a:bodyPr/>
        <a:lstStyle/>
        <a:p>
          <a:endParaRPr lang="en-US"/>
        </a:p>
      </dgm:t>
    </dgm:pt>
    <dgm:pt modelId="{678ECAF2-86C6-4898-ADCA-1C527A92B084}" type="sibTrans" cxnId="{16772E48-E98A-4FFD-9010-659102EE6E02}">
      <dgm:prSet/>
      <dgm:spPr/>
      <dgm:t>
        <a:bodyPr/>
        <a:lstStyle/>
        <a:p>
          <a:endParaRPr lang="en-US"/>
        </a:p>
      </dgm:t>
    </dgm:pt>
    <dgm:pt modelId="{E5AE3999-EED6-4D89-99D6-FC898C8931BC}">
      <dgm:prSet/>
      <dgm:spPr/>
      <dgm:t>
        <a:bodyPr/>
        <a:lstStyle/>
        <a:p>
          <a:r>
            <a:rPr lang="en-US" dirty="0"/>
            <a:t>The word "car" would be farther away from "cat" because they have different meanings.</a:t>
          </a:r>
        </a:p>
      </dgm:t>
    </dgm:pt>
    <dgm:pt modelId="{7C7C7677-62FC-4DF9-8014-D7E96513C111}" type="parTrans" cxnId="{29454757-B4EB-485E-9686-FC32D46BA114}">
      <dgm:prSet/>
      <dgm:spPr/>
      <dgm:t>
        <a:bodyPr/>
        <a:lstStyle/>
        <a:p>
          <a:endParaRPr lang="en-US"/>
        </a:p>
      </dgm:t>
    </dgm:pt>
    <dgm:pt modelId="{455E564D-9A2F-480C-AB06-0E47F76B688E}" type="sibTrans" cxnId="{29454757-B4EB-485E-9686-FC32D46BA114}">
      <dgm:prSet/>
      <dgm:spPr/>
      <dgm:t>
        <a:bodyPr/>
        <a:lstStyle/>
        <a:p>
          <a:endParaRPr lang="en-US"/>
        </a:p>
      </dgm:t>
    </dgm:pt>
    <dgm:pt modelId="{ECC9AEF3-8559-4A99-BF86-A736F0B6CCD8}" type="pres">
      <dgm:prSet presAssocID="{0D42A334-576B-4C6C-943A-12EC36F08637}" presName="root" presStyleCnt="0">
        <dgm:presLayoutVars>
          <dgm:dir/>
          <dgm:resizeHandles val="exact"/>
        </dgm:presLayoutVars>
      </dgm:prSet>
      <dgm:spPr/>
    </dgm:pt>
    <dgm:pt modelId="{E5481E2D-3322-4E8A-9EE8-2AF03F194D83}" type="pres">
      <dgm:prSet presAssocID="{27E3BD16-5E80-4464-9F89-CA36DD8D2E2A}" presName="compNode" presStyleCnt="0"/>
      <dgm:spPr/>
    </dgm:pt>
    <dgm:pt modelId="{DB180321-D2CA-4564-BB89-424DD7EB7085}" type="pres">
      <dgm:prSet presAssocID="{27E3BD16-5E80-4464-9F89-CA36DD8D2E2A}"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B2F6479B-2627-4BB9-972C-18571F57B62B}" type="pres">
      <dgm:prSet presAssocID="{27E3BD16-5E80-4464-9F89-CA36DD8D2E2A}" presName="iconSpace" presStyleCnt="0"/>
      <dgm:spPr/>
    </dgm:pt>
    <dgm:pt modelId="{CE683FC8-EF4F-4063-B2A9-0E11096D7A82}" type="pres">
      <dgm:prSet presAssocID="{27E3BD16-5E80-4464-9F89-CA36DD8D2E2A}" presName="parTx" presStyleLbl="revTx" presStyleIdx="0" presStyleCnt="6">
        <dgm:presLayoutVars>
          <dgm:chMax val="0"/>
          <dgm:chPref val="0"/>
        </dgm:presLayoutVars>
      </dgm:prSet>
      <dgm:spPr/>
    </dgm:pt>
    <dgm:pt modelId="{1F479674-F404-4A10-810F-62211B99F83B}" type="pres">
      <dgm:prSet presAssocID="{27E3BD16-5E80-4464-9F89-CA36DD8D2E2A}" presName="txSpace" presStyleCnt="0"/>
      <dgm:spPr/>
    </dgm:pt>
    <dgm:pt modelId="{B2CE40BF-FE70-44B9-BB9E-A3AAEA8D523B}" type="pres">
      <dgm:prSet presAssocID="{27E3BD16-5E80-4464-9F89-CA36DD8D2E2A}" presName="desTx" presStyleLbl="revTx" presStyleIdx="1" presStyleCnt="6">
        <dgm:presLayoutVars/>
      </dgm:prSet>
      <dgm:spPr/>
    </dgm:pt>
    <dgm:pt modelId="{56EDC443-B72E-4005-8C65-B100B7AD69BC}" type="pres">
      <dgm:prSet presAssocID="{7A204660-1C6A-4F57-A7C3-56D0011F38A6}" presName="sibTrans" presStyleCnt="0"/>
      <dgm:spPr/>
    </dgm:pt>
    <dgm:pt modelId="{D2932BD7-447E-4BC1-BCED-23C61F42D511}" type="pres">
      <dgm:prSet presAssocID="{4585A735-74CE-4F3A-8717-3F35C419C679}" presName="compNode" presStyleCnt="0"/>
      <dgm:spPr/>
    </dgm:pt>
    <dgm:pt modelId="{D357F6E4-2713-4EEE-9EC3-2863C258CF18}" type="pres">
      <dgm:prSet presAssocID="{4585A735-74CE-4F3A-8717-3F35C419C67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21347643-BB7F-4AEC-9735-DC803A25D31E}" type="pres">
      <dgm:prSet presAssocID="{4585A735-74CE-4F3A-8717-3F35C419C679}" presName="iconSpace" presStyleCnt="0"/>
      <dgm:spPr/>
    </dgm:pt>
    <dgm:pt modelId="{A8662F8B-5E39-424B-A706-72DFCF962772}" type="pres">
      <dgm:prSet presAssocID="{4585A735-74CE-4F3A-8717-3F35C419C679}" presName="parTx" presStyleLbl="revTx" presStyleIdx="2" presStyleCnt="6">
        <dgm:presLayoutVars>
          <dgm:chMax val="0"/>
          <dgm:chPref val="0"/>
        </dgm:presLayoutVars>
      </dgm:prSet>
      <dgm:spPr/>
    </dgm:pt>
    <dgm:pt modelId="{E522A311-C020-405D-8794-6D58EAD1A1B2}" type="pres">
      <dgm:prSet presAssocID="{4585A735-74CE-4F3A-8717-3F35C419C679}" presName="txSpace" presStyleCnt="0"/>
      <dgm:spPr/>
    </dgm:pt>
    <dgm:pt modelId="{D4C0E835-2305-4460-8D30-DF7844D3E889}" type="pres">
      <dgm:prSet presAssocID="{4585A735-74CE-4F3A-8717-3F35C419C679}" presName="desTx" presStyleLbl="revTx" presStyleIdx="3" presStyleCnt="6">
        <dgm:presLayoutVars/>
      </dgm:prSet>
      <dgm:spPr/>
    </dgm:pt>
    <dgm:pt modelId="{B7F7F32A-4FA6-4391-AA69-21C1A4056FF8}" type="pres">
      <dgm:prSet presAssocID="{E428C4CD-FBAF-4628-B5C4-F1DFD8D8F934}" presName="sibTrans" presStyleCnt="0"/>
      <dgm:spPr/>
    </dgm:pt>
    <dgm:pt modelId="{0D24F61E-E7A5-4735-934C-C97312208416}" type="pres">
      <dgm:prSet presAssocID="{866A3D5F-9661-4CCD-B30E-4CBB3E8C5443}" presName="compNode" presStyleCnt="0"/>
      <dgm:spPr/>
    </dgm:pt>
    <dgm:pt modelId="{B3B222E5-984C-4F84-A6AF-DBDAD7815056}" type="pres">
      <dgm:prSet presAssocID="{866A3D5F-9661-4CCD-B30E-4CBB3E8C5443}" presName="iconRect" presStyleLbl="node1" presStyleIdx="2" presStyleCnt="3" custLinFactNeighborX="4940" custLinFactNeighborY="51531"/>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t"/>
        </a:ext>
      </dgm:extLst>
    </dgm:pt>
    <dgm:pt modelId="{87A0AAA1-4360-4E46-A3DE-C25EBE002612}" type="pres">
      <dgm:prSet presAssocID="{866A3D5F-9661-4CCD-B30E-4CBB3E8C5443}" presName="iconSpace" presStyleCnt="0"/>
      <dgm:spPr/>
    </dgm:pt>
    <dgm:pt modelId="{9F3D2159-16C9-4C66-9C94-8F229D02EB4B}" type="pres">
      <dgm:prSet presAssocID="{866A3D5F-9661-4CCD-B30E-4CBB3E8C5443}" presName="parTx" presStyleLbl="revTx" presStyleIdx="4" presStyleCnt="6" custLinFactNeighborX="376" custLinFactNeighborY="16738">
        <dgm:presLayoutVars>
          <dgm:chMax val="0"/>
          <dgm:chPref val="0"/>
        </dgm:presLayoutVars>
      </dgm:prSet>
      <dgm:spPr/>
    </dgm:pt>
    <dgm:pt modelId="{E3D4A4BD-B7AF-4A8C-8A69-C93EDF223993}" type="pres">
      <dgm:prSet presAssocID="{866A3D5F-9661-4CCD-B30E-4CBB3E8C5443}" presName="txSpace" presStyleCnt="0"/>
      <dgm:spPr/>
    </dgm:pt>
    <dgm:pt modelId="{83080C47-E66D-4664-AB46-89FD6F9499F6}" type="pres">
      <dgm:prSet presAssocID="{866A3D5F-9661-4CCD-B30E-4CBB3E8C5443}" presName="desTx" presStyleLbl="revTx" presStyleIdx="5" presStyleCnt="6" custScaleY="557947" custLinFactY="-100000" custLinFactNeighborX="-4425" custLinFactNeighborY="-181225">
        <dgm:presLayoutVars/>
      </dgm:prSet>
      <dgm:spPr/>
    </dgm:pt>
  </dgm:ptLst>
  <dgm:cxnLst>
    <dgm:cxn modelId="{17A80C02-13FB-4851-9D71-C87E4379D15A}" srcId="{0D42A334-576B-4C6C-943A-12EC36F08637}" destId="{866A3D5F-9661-4CCD-B30E-4CBB3E8C5443}" srcOrd="2" destOrd="0" parTransId="{B847F624-3784-40D9-AE1F-0666270F4D75}" sibTransId="{24724745-C717-44CE-A12D-0FCCCA758395}"/>
    <dgm:cxn modelId="{C4D62325-777C-4608-9FF3-0BA403D0C39A}" type="presOf" srcId="{0D42A334-576B-4C6C-943A-12EC36F08637}" destId="{ECC9AEF3-8559-4A99-BF86-A736F0B6CCD8}" srcOrd="0" destOrd="0" presId="urn:microsoft.com/office/officeart/2018/5/layout/CenteredIconLabelDescriptionList"/>
    <dgm:cxn modelId="{C9373040-430F-4F29-94CD-CA3F7C4ECB8D}" type="presOf" srcId="{E5AE3999-EED6-4D89-99D6-FC898C8931BC}" destId="{83080C47-E66D-4664-AB46-89FD6F9499F6}" srcOrd="0" destOrd="1" presId="urn:microsoft.com/office/officeart/2018/5/layout/CenteredIconLabelDescriptionList"/>
    <dgm:cxn modelId="{16772E48-E98A-4FFD-9010-659102EE6E02}" srcId="{866A3D5F-9661-4CCD-B30E-4CBB3E8C5443}" destId="{C2509A7E-032E-483A-A082-29155D9CD6F9}" srcOrd="0" destOrd="0" parTransId="{A7FAAAF0-4209-4F9E-9405-4324DE8D091F}" sibTransId="{678ECAF2-86C6-4898-ADCA-1C527A92B084}"/>
    <dgm:cxn modelId="{386E0154-08BD-48A7-8E53-D58BBE7FCB70}" srcId="{0D42A334-576B-4C6C-943A-12EC36F08637}" destId="{4585A735-74CE-4F3A-8717-3F35C419C679}" srcOrd="1" destOrd="0" parTransId="{A10BAD47-DE9E-4A83-BEAB-04EB43C03698}" sibTransId="{E428C4CD-FBAF-4628-B5C4-F1DFD8D8F934}"/>
    <dgm:cxn modelId="{29454757-B4EB-485E-9686-FC32D46BA114}" srcId="{866A3D5F-9661-4CCD-B30E-4CBB3E8C5443}" destId="{E5AE3999-EED6-4D89-99D6-FC898C8931BC}" srcOrd="1" destOrd="0" parTransId="{7C7C7677-62FC-4DF9-8014-D7E96513C111}" sibTransId="{455E564D-9A2F-480C-AB06-0E47F76B688E}"/>
    <dgm:cxn modelId="{ED915583-2FA5-42E0-83AB-27E8567401CA}" type="presOf" srcId="{866A3D5F-9661-4CCD-B30E-4CBB3E8C5443}" destId="{9F3D2159-16C9-4C66-9C94-8F229D02EB4B}" srcOrd="0" destOrd="0" presId="urn:microsoft.com/office/officeart/2018/5/layout/CenteredIconLabelDescriptionList"/>
    <dgm:cxn modelId="{9172668E-0187-4754-921E-671749E13716}" type="presOf" srcId="{4585A735-74CE-4F3A-8717-3F35C419C679}" destId="{A8662F8B-5E39-424B-A706-72DFCF962772}" srcOrd="0" destOrd="0" presId="urn:microsoft.com/office/officeart/2018/5/layout/CenteredIconLabelDescriptionList"/>
    <dgm:cxn modelId="{371BE0A9-09D5-4D48-875C-ED4297AFF38F}" srcId="{0D42A334-576B-4C6C-943A-12EC36F08637}" destId="{27E3BD16-5E80-4464-9F89-CA36DD8D2E2A}" srcOrd="0" destOrd="0" parTransId="{FEF45C5E-6F14-4774-A552-8A4757A6F47C}" sibTransId="{7A204660-1C6A-4F57-A7C3-56D0011F38A6}"/>
    <dgm:cxn modelId="{0010A4B9-55B5-49CB-ADD2-0E33D209B268}" type="presOf" srcId="{27E3BD16-5E80-4464-9F89-CA36DD8D2E2A}" destId="{CE683FC8-EF4F-4063-B2A9-0E11096D7A82}" srcOrd="0" destOrd="0" presId="urn:microsoft.com/office/officeart/2018/5/layout/CenteredIconLabelDescriptionList"/>
    <dgm:cxn modelId="{869084D3-4629-421C-83CC-C68C3A92C856}" type="presOf" srcId="{C2509A7E-032E-483A-A082-29155D9CD6F9}" destId="{83080C47-E66D-4664-AB46-89FD6F9499F6}" srcOrd="0" destOrd="0" presId="urn:microsoft.com/office/officeart/2018/5/layout/CenteredIconLabelDescriptionList"/>
    <dgm:cxn modelId="{F0C4C415-7820-4691-885F-6775281A289C}" type="presParOf" srcId="{ECC9AEF3-8559-4A99-BF86-A736F0B6CCD8}" destId="{E5481E2D-3322-4E8A-9EE8-2AF03F194D83}" srcOrd="0" destOrd="0" presId="urn:microsoft.com/office/officeart/2018/5/layout/CenteredIconLabelDescriptionList"/>
    <dgm:cxn modelId="{78D03498-67BB-4BAA-891A-4897556E7DBC}" type="presParOf" srcId="{E5481E2D-3322-4E8A-9EE8-2AF03F194D83}" destId="{DB180321-D2CA-4564-BB89-424DD7EB7085}" srcOrd="0" destOrd="0" presId="urn:microsoft.com/office/officeart/2018/5/layout/CenteredIconLabelDescriptionList"/>
    <dgm:cxn modelId="{D9B110BA-AE65-4A6B-A741-A100CCED61D4}" type="presParOf" srcId="{E5481E2D-3322-4E8A-9EE8-2AF03F194D83}" destId="{B2F6479B-2627-4BB9-972C-18571F57B62B}" srcOrd="1" destOrd="0" presId="urn:microsoft.com/office/officeart/2018/5/layout/CenteredIconLabelDescriptionList"/>
    <dgm:cxn modelId="{5F261D89-7208-43CA-BF90-4CBE9C0F08D9}" type="presParOf" srcId="{E5481E2D-3322-4E8A-9EE8-2AF03F194D83}" destId="{CE683FC8-EF4F-4063-B2A9-0E11096D7A82}" srcOrd="2" destOrd="0" presId="urn:microsoft.com/office/officeart/2018/5/layout/CenteredIconLabelDescriptionList"/>
    <dgm:cxn modelId="{1143D931-ECA1-4993-BD2A-A99505732A85}" type="presParOf" srcId="{E5481E2D-3322-4E8A-9EE8-2AF03F194D83}" destId="{1F479674-F404-4A10-810F-62211B99F83B}" srcOrd="3" destOrd="0" presId="urn:microsoft.com/office/officeart/2018/5/layout/CenteredIconLabelDescriptionList"/>
    <dgm:cxn modelId="{D12ECC52-025F-4544-8636-E5B57505EA24}" type="presParOf" srcId="{E5481E2D-3322-4E8A-9EE8-2AF03F194D83}" destId="{B2CE40BF-FE70-44B9-BB9E-A3AAEA8D523B}" srcOrd="4" destOrd="0" presId="urn:microsoft.com/office/officeart/2018/5/layout/CenteredIconLabelDescriptionList"/>
    <dgm:cxn modelId="{FD8BFE58-0E90-40B2-9055-D35FC3C7EC08}" type="presParOf" srcId="{ECC9AEF3-8559-4A99-BF86-A736F0B6CCD8}" destId="{56EDC443-B72E-4005-8C65-B100B7AD69BC}" srcOrd="1" destOrd="0" presId="urn:microsoft.com/office/officeart/2018/5/layout/CenteredIconLabelDescriptionList"/>
    <dgm:cxn modelId="{B878EA09-E8A7-4041-B952-3478883B8980}" type="presParOf" srcId="{ECC9AEF3-8559-4A99-BF86-A736F0B6CCD8}" destId="{D2932BD7-447E-4BC1-BCED-23C61F42D511}" srcOrd="2" destOrd="0" presId="urn:microsoft.com/office/officeart/2018/5/layout/CenteredIconLabelDescriptionList"/>
    <dgm:cxn modelId="{3DC3DBC5-3C11-4E55-B891-949DC2EA1A9E}" type="presParOf" srcId="{D2932BD7-447E-4BC1-BCED-23C61F42D511}" destId="{D357F6E4-2713-4EEE-9EC3-2863C258CF18}" srcOrd="0" destOrd="0" presId="urn:microsoft.com/office/officeart/2018/5/layout/CenteredIconLabelDescriptionList"/>
    <dgm:cxn modelId="{65C79FEB-50BC-4B77-B100-388A5D88E34A}" type="presParOf" srcId="{D2932BD7-447E-4BC1-BCED-23C61F42D511}" destId="{21347643-BB7F-4AEC-9735-DC803A25D31E}" srcOrd="1" destOrd="0" presId="urn:microsoft.com/office/officeart/2018/5/layout/CenteredIconLabelDescriptionList"/>
    <dgm:cxn modelId="{25E06C7B-B280-4BE0-8D19-3A6370BEC74D}" type="presParOf" srcId="{D2932BD7-447E-4BC1-BCED-23C61F42D511}" destId="{A8662F8B-5E39-424B-A706-72DFCF962772}" srcOrd="2" destOrd="0" presId="urn:microsoft.com/office/officeart/2018/5/layout/CenteredIconLabelDescriptionList"/>
    <dgm:cxn modelId="{51F96174-71A9-461E-B792-8617D055EC8D}" type="presParOf" srcId="{D2932BD7-447E-4BC1-BCED-23C61F42D511}" destId="{E522A311-C020-405D-8794-6D58EAD1A1B2}" srcOrd="3" destOrd="0" presId="urn:microsoft.com/office/officeart/2018/5/layout/CenteredIconLabelDescriptionList"/>
    <dgm:cxn modelId="{9DFF287A-9FD3-4DEE-A1EC-46CC4DFEF071}" type="presParOf" srcId="{D2932BD7-447E-4BC1-BCED-23C61F42D511}" destId="{D4C0E835-2305-4460-8D30-DF7844D3E889}" srcOrd="4" destOrd="0" presId="urn:microsoft.com/office/officeart/2018/5/layout/CenteredIconLabelDescriptionList"/>
    <dgm:cxn modelId="{38EBA9A2-7621-4180-A682-ECBA9BE1700F}" type="presParOf" srcId="{ECC9AEF3-8559-4A99-BF86-A736F0B6CCD8}" destId="{B7F7F32A-4FA6-4391-AA69-21C1A4056FF8}" srcOrd="3" destOrd="0" presId="urn:microsoft.com/office/officeart/2018/5/layout/CenteredIconLabelDescriptionList"/>
    <dgm:cxn modelId="{BC205E2B-BAB9-46A3-B66F-7C3B7D355696}" type="presParOf" srcId="{ECC9AEF3-8559-4A99-BF86-A736F0B6CCD8}" destId="{0D24F61E-E7A5-4735-934C-C97312208416}" srcOrd="4" destOrd="0" presId="urn:microsoft.com/office/officeart/2018/5/layout/CenteredIconLabelDescriptionList"/>
    <dgm:cxn modelId="{C93033A6-8FF9-48C6-99F6-01E85B7374B0}" type="presParOf" srcId="{0D24F61E-E7A5-4735-934C-C97312208416}" destId="{B3B222E5-984C-4F84-A6AF-DBDAD7815056}" srcOrd="0" destOrd="0" presId="urn:microsoft.com/office/officeart/2018/5/layout/CenteredIconLabelDescriptionList"/>
    <dgm:cxn modelId="{A2F7EBB8-38E5-4CD5-8EC2-E06C8B0AFCF7}" type="presParOf" srcId="{0D24F61E-E7A5-4735-934C-C97312208416}" destId="{87A0AAA1-4360-4E46-A3DE-C25EBE002612}" srcOrd="1" destOrd="0" presId="urn:microsoft.com/office/officeart/2018/5/layout/CenteredIconLabelDescriptionList"/>
    <dgm:cxn modelId="{B2E9F16D-6951-4DCE-80B8-C41F1FB7B17D}" type="presParOf" srcId="{0D24F61E-E7A5-4735-934C-C97312208416}" destId="{9F3D2159-16C9-4C66-9C94-8F229D02EB4B}" srcOrd="2" destOrd="0" presId="urn:microsoft.com/office/officeart/2018/5/layout/CenteredIconLabelDescriptionList"/>
    <dgm:cxn modelId="{17ABAAEB-3866-4562-90B6-A75B2EF903E3}" type="presParOf" srcId="{0D24F61E-E7A5-4735-934C-C97312208416}" destId="{E3D4A4BD-B7AF-4A8C-8A69-C93EDF223993}" srcOrd="3" destOrd="0" presId="urn:microsoft.com/office/officeart/2018/5/layout/CenteredIconLabelDescriptionList"/>
    <dgm:cxn modelId="{789183A4-F789-4E3E-B081-0AD3752E254C}" type="presParOf" srcId="{0D24F61E-E7A5-4735-934C-C97312208416}" destId="{83080C47-E66D-4664-AB46-89FD6F9499F6}"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42A334-576B-4C6C-943A-12EC36F08637}" type="doc">
      <dgm:prSet loTypeId="urn:microsoft.com/office/officeart/2018/5/layout/CenteredIconLabelDescriptionList" loCatId="icon" qsTypeId="urn:microsoft.com/office/officeart/2005/8/quickstyle/simple1" qsCatId="simple" csTypeId="urn:microsoft.com/office/officeart/2018/5/colors/Iconchunking_neutralbg_colorful2" csCatId="colorful" phldr="1"/>
      <dgm:spPr/>
      <dgm:t>
        <a:bodyPr/>
        <a:lstStyle/>
        <a:p>
          <a:endParaRPr lang="en-US"/>
        </a:p>
      </dgm:t>
    </dgm:pt>
    <dgm:pt modelId="{27E3BD16-5E80-4464-9F89-CA36DD8D2E2A}">
      <dgm:prSet/>
      <dgm:spPr/>
      <dgm:t>
        <a:bodyPr/>
        <a:lstStyle/>
        <a:p>
          <a:pPr>
            <a:lnSpc>
              <a:spcPct val="100000"/>
            </a:lnSpc>
            <a:defRPr b="1"/>
          </a:pPr>
          <a:r>
            <a:rPr lang="en-US" dirty="0"/>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gm:t>
    </dgm:pt>
    <dgm:pt modelId="{FEF45C5E-6F14-4774-A552-8A4757A6F47C}" type="parTrans" cxnId="{371BE0A9-09D5-4D48-875C-ED4297AFF38F}">
      <dgm:prSet/>
      <dgm:spPr/>
      <dgm:t>
        <a:bodyPr/>
        <a:lstStyle/>
        <a:p>
          <a:endParaRPr lang="en-US"/>
        </a:p>
      </dgm:t>
    </dgm:pt>
    <dgm:pt modelId="{7A204660-1C6A-4F57-A7C3-56D0011F38A6}" type="sibTrans" cxnId="{371BE0A9-09D5-4D48-875C-ED4297AFF38F}">
      <dgm:prSet/>
      <dgm:spPr/>
      <dgm:t>
        <a:bodyPr/>
        <a:lstStyle/>
        <a:p>
          <a:endParaRPr lang="en-US"/>
        </a:p>
      </dgm:t>
    </dgm:pt>
    <dgm:pt modelId="{4585A735-74CE-4F3A-8717-3F35C419C679}">
      <dgm:prSet/>
      <dgm:spPr/>
      <dgm:t>
        <a:bodyPr/>
        <a:lstStyle/>
        <a:p>
          <a:pPr>
            <a:lnSpc>
              <a:spcPct val="100000"/>
            </a:lnSpc>
            <a:defRPr b="1"/>
          </a:pPr>
          <a:r>
            <a:rPr lang="en-US" dirty="0"/>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gm:t>
    </dgm:pt>
    <dgm:pt modelId="{A10BAD47-DE9E-4A83-BEAB-04EB43C03698}" type="parTrans" cxnId="{386E0154-08BD-48A7-8E53-D58BBE7FCB70}">
      <dgm:prSet/>
      <dgm:spPr/>
      <dgm:t>
        <a:bodyPr/>
        <a:lstStyle/>
        <a:p>
          <a:endParaRPr lang="en-US"/>
        </a:p>
      </dgm:t>
    </dgm:pt>
    <dgm:pt modelId="{E428C4CD-FBAF-4628-B5C4-F1DFD8D8F934}" type="sibTrans" cxnId="{386E0154-08BD-48A7-8E53-D58BBE7FCB70}">
      <dgm:prSet/>
      <dgm:spPr/>
      <dgm:t>
        <a:bodyPr/>
        <a:lstStyle/>
        <a:p>
          <a:endParaRPr lang="en-US"/>
        </a:p>
      </dgm:t>
    </dgm:pt>
    <dgm:pt modelId="{ECC9AEF3-8559-4A99-BF86-A736F0B6CCD8}" type="pres">
      <dgm:prSet presAssocID="{0D42A334-576B-4C6C-943A-12EC36F08637}" presName="root" presStyleCnt="0">
        <dgm:presLayoutVars>
          <dgm:dir/>
          <dgm:resizeHandles val="exact"/>
        </dgm:presLayoutVars>
      </dgm:prSet>
      <dgm:spPr/>
    </dgm:pt>
    <dgm:pt modelId="{E5481E2D-3322-4E8A-9EE8-2AF03F194D83}" type="pres">
      <dgm:prSet presAssocID="{27E3BD16-5E80-4464-9F89-CA36DD8D2E2A}" presName="compNode" presStyleCnt="0"/>
      <dgm:spPr/>
    </dgm:pt>
    <dgm:pt modelId="{DB180321-D2CA-4564-BB89-424DD7EB7085}" type="pres">
      <dgm:prSet presAssocID="{27E3BD16-5E80-4464-9F89-CA36DD8D2E2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B2F6479B-2627-4BB9-972C-18571F57B62B}" type="pres">
      <dgm:prSet presAssocID="{27E3BD16-5E80-4464-9F89-CA36DD8D2E2A}" presName="iconSpace" presStyleCnt="0"/>
      <dgm:spPr/>
    </dgm:pt>
    <dgm:pt modelId="{CE683FC8-EF4F-4063-B2A9-0E11096D7A82}" type="pres">
      <dgm:prSet presAssocID="{27E3BD16-5E80-4464-9F89-CA36DD8D2E2A}" presName="parTx" presStyleLbl="revTx" presStyleIdx="0" presStyleCnt="4">
        <dgm:presLayoutVars>
          <dgm:chMax val="0"/>
          <dgm:chPref val="0"/>
        </dgm:presLayoutVars>
      </dgm:prSet>
      <dgm:spPr/>
    </dgm:pt>
    <dgm:pt modelId="{1F479674-F404-4A10-810F-62211B99F83B}" type="pres">
      <dgm:prSet presAssocID="{27E3BD16-5E80-4464-9F89-CA36DD8D2E2A}" presName="txSpace" presStyleCnt="0"/>
      <dgm:spPr/>
    </dgm:pt>
    <dgm:pt modelId="{B2CE40BF-FE70-44B9-BB9E-A3AAEA8D523B}" type="pres">
      <dgm:prSet presAssocID="{27E3BD16-5E80-4464-9F89-CA36DD8D2E2A}" presName="desTx" presStyleLbl="revTx" presStyleIdx="1" presStyleCnt="4">
        <dgm:presLayoutVars/>
      </dgm:prSet>
      <dgm:spPr/>
    </dgm:pt>
    <dgm:pt modelId="{56EDC443-B72E-4005-8C65-B100B7AD69BC}" type="pres">
      <dgm:prSet presAssocID="{7A204660-1C6A-4F57-A7C3-56D0011F38A6}" presName="sibTrans" presStyleCnt="0"/>
      <dgm:spPr/>
    </dgm:pt>
    <dgm:pt modelId="{D2932BD7-447E-4BC1-BCED-23C61F42D511}" type="pres">
      <dgm:prSet presAssocID="{4585A735-74CE-4F3A-8717-3F35C419C679}" presName="compNode" presStyleCnt="0"/>
      <dgm:spPr/>
    </dgm:pt>
    <dgm:pt modelId="{D357F6E4-2713-4EEE-9EC3-2863C258CF18}" type="pres">
      <dgm:prSet presAssocID="{4585A735-74CE-4F3A-8717-3F35C419C67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Quotation Mark"/>
        </a:ext>
      </dgm:extLst>
    </dgm:pt>
    <dgm:pt modelId="{21347643-BB7F-4AEC-9735-DC803A25D31E}" type="pres">
      <dgm:prSet presAssocID="{4585A735-74CE-4F3A-8717-3F35C419C679}" presName="iconSpace" presStyleCnt="0"/>
      <dgm:spPr/>
    </dgm:pt>
    <dgm:pt modelId="{A8662F8B-5E39-424B-A706-72DFCF962772}" type="pres">
      <dgm:prSet presAssocID="{4585A735-74CE-4F3A-8717-3F35C419C679}" presName="parTx" presStyleLbl="revTx" presStyleIdx="2" presStyleCnt="4">
        <dgm:presLayoutVars>
          <dgm:chMax val="0"/>
          <dgm:chPref val="0"/>
        </dgm:presLayoutVars>
      </dgm:prSet>
      <dgm:spPr/>
    </dgm:pt>
    <dgm:pt modelId="{E522A311-C020-405D-8794-6D58EAD1A1B2}" type="pres">
      <dgm:prSet presAssocID="{4585A735-74CE-4F3A-8717-3F35C419C679}" presName="txSpace" presStyleCnt="0"/>
      <dgm:spPr/>
    </dgm:pt>
    <dgm:pt modelId="{D4C0E835-2305-4460-8D30-DF7844D3E889}" type="pres">
      <dgm:prSet presAssocID="{4585A735-74CE-4F3A-8717-3F35C419C679}" presName="desTx" presStyleLbl="revTx" presStyleIdx="3" presStyleCnt="4">
        <dgm:presLayoutVars/>
      </dgm:prSet>
      <dgm:spPr/>
    </dgm:pt>
  </dgm:ptLst>
  <dgm:cxnLst>
    <dgm:cxn modelId="{C4D62325-777C-4608-9FF3-0BA403D0C39A}" type="presOf" srcId="{0D42A334-576B-4C6C-943A-12EC36F08637}" destId="{ECC9AEF3-8559-4A99-BF86-A736F0B6CCD8}" srcOrd="0" destOrd="0" presId="urn:microsoft.com/office/officeart/2018/5/layout/CenteredIconLabelDescriptionList"/>
    <dgm:cxn modelId="{386E0154-08BD-48A7-8E53-D58BBE7FCB70}" srcId="{0D42A334-576B-4C6C-943A-12EC36F08637}" destId="{4585A735-74CE-4F3A-8717-3F35C419C679}" srcOrd="1" destOrd="0" parTransId="{A10BAD47-DE9E-4A83-BEAB-04EB43C03698}" sibTransId="{E428C4CD-FBAF-4628-B5C4-F1DFD8D8F934}"/>
    <dgm:cxn modelId="{9172668E-0187-4754-921E-671749E13716}" type="presOf" srcId="{4585A735-74CE-4F3A-8717-3F35C419C679}" destId="{A8662F8B-5E39-424B-A706-72DFCF962772}" srcOrd="0" destOrd="0" presId="urn:microsoft.com/office/officeart/2018/5/layout/CenteredIconLabelDescriptionList"/>
    <dgm:cxn modelId="{371BE0A9-09D5-4D48-875C-ED4297AFF38F}" srcId="{0D42A334-576B-4C6C-943A-12EC36F08637}" destId="{27E3BD16-5E80-4464-9F89-CA36DD8D2E2A}" srcOrd="0" destOrd="0" parTransId="{FEF45C5E-6F14-4774-A552-8A4757A6F47C}" sibTransId="{7A204660-1C6A-4F57-A7C3-56D0011F38A6}"/>
    <dgm:cxn modelId="{0010A4B9-55B5-49CB-ADD2-0E33D209B268}" type="presOf" srcId="{27E3BD16-5E80-4464-9F89-CA36DD8D2E2A}" destId="{CE683FC8-EF4F-4063-B2A9-0E11096D7A82}" srcOrd="0" destOrd="0" presId="urn:microsoft.com/office/officeart/2018/5/layout/CenteredIconLabelDescriptionList"/>
    <dgm:cxn modelId="{F0C4C415-7820-4691-885F-6775281A289C}" type="presParOf" srcId="{ECC9AEF3-8559-4A99-BF86-A736F0B6CCD8}" destId="{E5481E2D-3322-4E8A-9EE8-2AF03F194D83}" srcOrd="0" destOrd="0" presId="urn:microsoft.com/office/officeart/2018/5/layout/CenteredIconLabelDescriptionList"/>
    <dgm:cxn modelId="{78D03498-67BB-4BAA-891A-4897556E7DBC}" type="presParOf" srcId="{E5481E2D-3322-4E8A-9EE8-2AF03F194D83}" destId="{DB180321-D2CA-4564-BB89-424DD7EB7085}" srcOrd="0" destOrd="0" presId="urn:microsoft.com/office/officeart/2018/5/layout/CenteredIconLabelDescriptionList"/>
    <dgm:cxn modelId="{D9B110BA-AE65-4A6B-A741-A100CCED61D4}" type="presParOf" srcId="{E5481E2D-3322-4E8A-9EE8-2AF03F194D83}" destId="{B2F6479B-2627-4BB9-972C-18571F57B62B}" srcOrd="1" destOrd="0" presId="urn:microsoft.com/office/officeart/2018/5/layout/CenteredIconLabelDescriptionList"/>
    <dgm:cxn modelId="{5F261D89-7208-43CA-BF90-4CBE9C0F08D9}" type="presParOf" srcId="{E5481E2D-3322-4E8A-9EE8-2AF03F194D83}" destId="{CE683FC8-EF4F-4063-B2A9-0E11096D7A82}" srcOrd="2" destOrd="0" presId="urn:microsoft.com/office/officeart/2018/5/layout/CenteredIconLabelDescriptionList"/>
    <dgm:cxn modelId="{1143D931-ECA1-4993-BD2A-A99505732A85}" type="presParOf" srcId="{E5481E2D-3322-4E8A-9EE8-2AF03F194D83}" destId="{1F479674-F404-4A10-810F-62211B99F83B}" srcOrd="3" destOrd="0" presId="urn:microsoft.com/office/officeart/2018/5/layout/CenteredIconLabelDescriptionList"/>
    <dgm:cxn modelId="{D12ECC52-025F-4544-8636-E5B57505EA24}" type="presParOf" srcId="{E5481E2D-3322-4E8A-9EE8-2AF03F194D83}" destId="{B2CE40BF-FE70-44B9-BB9E-A3AAEA8D523B}" srcOrd="4" destOrd="0" presId="urn:microsoft.com/office/officeart/2018/5/layout/CenteredIconLabelDescriptionList"/>
    <dgm:cxn modelId="{FD8BFE58-0E90-40B2-9055-D35FC3C7EC08}" type="presParOf" srcId="{ECC9AEF3-8559-4A99-BF86-A736F0B6CCD8}" destId="{56EDC443-B72E-4005-8C65-B100B7AD69BC}" srcOrd="1" destOrd="0" presId="urn:microsoft.com/office/officeart/2018/5/layout/CenteredIconLabelDescriptionList"/>
    <dgm:cxn modelId="{B878EA09-E8A7-4041-B952-3478883B8980}" type="presParOf" srcId="{ECC9AEF3-8559-4A99-BF86-A736F0B6CCD8}" destId="{D2932BD7-447E-4BC1-BCED-23C61F42D511}" srcOrd="2" destOrd="0" presId="urn:microsoft.com/office/officeart/2018/5/layout/CenteredIconLabelDescriptionList"/>
    <dgm:cxn modelId="{3DC3DBC5-3C11-4E55-B891-949DC2EA1A9E}" type="presParOf" srcId="{D2932BD7-447E-4BC1-BCED-23C61F42D511}" destId="{D357F6E4-2713-4EEE-9EC3-2863C258CF18}" srcOrd="0" destOrd="0" presId="urn:microsoft.com/office/officeart/2018/5/layout/CenteredIconLabelDescriptionList"/>
    <dgm:cxn modelId="{65C79FEB-50BC-4B77-B100-388A5D88E34A}" type="presParOf" srcId="{D2932BD7-447E-4BC1-BCED-23C61F42D511}" destId="{21347643-BB7F-4AEC-9735-DC803A25D31E}" srcOrd="1" destOrd="0" presId="urn:microsoft.com/office/officeart/2018/5/layout/CenteredIconLabelDescriptionList"/>
    <dgm:cxn modelId="{25E06C7B-B280-4BE0-8D19-3A6370BEC74D}" type="presParOf" srcId="{D2932BD7-447E-4BC1-BCED-23C61F42D511}" destId="{A8662F8B-5E39-424B-A706-72DFCF962772}" srcOrd="2" destOrd="0" presId="urn:microsoft.com/office/officeart/2018/5/layout/CenteredIconLabelDescriptionList"/>
    <dgm:cxn modelId="{51F96174-71A9-461E-B792-8617D055EC8D}" type="presParOf" srcId="{D2932BD7-447E-4BC1-BCED-23C61F42D511}" destId="{E522A311-C020-405D-8794-6D58EAD1A1B2}" srcOrd="3" destOrd="0" presId="urn:microsoft.com/office/officeart/2018/5/layout/CenteredIconLabelDescriptionList"/>
    <dgm:cxn modelId="{9DFF287A-9FD3-4DEE-A1EC-46CC4DFEF071}" type="presParOf" srcId="{D2932BD7-447E-4BC1-BCED-23C61F42D511}" destId="{D4C0E835-2305-4460-8D30-DF7844D3E889}"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80321-D2CA-4564-BB89-424DD7EB7085}">
      <dsp:nvSpPr>
        <dsp:cNvPr id="0" name=""/>
        <dsp:cNvSpPr/>
      </dsp:nvSpPr>
      <dsp:spPr>
        <a:xfrm>
          <a:off x="1070032" y="556"/>
          <a:ext cx="1139154" cy="11391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83FC8-EF4F-4063-B2A9-0E11096D7A82}">
      <dsp:nvSpPr>
        <dsp:cNvPr id="0" name=""/>
        <dsp:cNvSpPr/>
      </dsp:nvSpPr>
      <dsp:spPr>
        <a:xfrm>
          <a:off x="12245"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Imagine you have a book, and you want to summarize each page into a single number that captures its meaning. But instead of just one number, you use a list of numbers, and each number represents a different feature of that page, like the theme, the emotions, or the topics covered. These lists of numbers are called </a:t>
          </a:r>
          <a:r>
            <a:rPr lang="en-US" sz="1400" b="1" kern="1200"/>
            <a:t>embeddings</a:t>
          </a:r>
          <a:r>
            <a:rPr lang="en-US" sz="1400" kern="1200"/>
            <a:t>.</a:t>
          </a:r>
        </a:p>
      </dsp:txBody>
      <dsp:txXfrm>
        <a:off x="12245" y="1320002"/>
        <a:ext cx="3254727" cy="2430000"/>
      </dsp:txXfrm>
    </dsp:sp>
    <dsp:sp modelId="{B2CE40BF-FE70-44B9-BB9E-A3AAEA8D523B}">
      <dsp:nvSpPr>
        <dsp:cNvPr id="0" name=""/>
        <dsp:cNvSpPr/>
      </dsp:nvSpPr>
      <dsp:spPr>
        <a:xfrm>
          <a:off x="12245"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D357F6E4-2713-4EEE-9EC3-2863C258CF18}">
      <dsp:nvSpPr>
        <dsp:cNvPr id="0" name=""/>
        <dsp:cNvSpPr/>
      </dsp:nvSpPr>
      <dsp:spPr>
        <a:xfrm>
          <a:off x="4894337" y="556"/>
          <a:ext cx="1139154" cy="11391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62F8B-5E39-424B-A706-72DFCF962772}">
      <dsp:nvSpPr>
        <dsp:cNvPr id="0" name=""/>
        <dsp:cNvSpPr/>
      </dsp:nvSpPr>
      <dsp:spPr>
        <a:xfrm>
          <a:off x="3836550" y="1320002"/>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a:t>In more detail, embeddings are a way to represent complex information, like words or sentences, in a simpler way using numbers. These numbers are like coordinates that help place words or sentences in a space where similar things are closer together, and different things are farther apart.</a:t>
          </a:r>
        </a:p>
      </dsp:txBody>
      <dsp:txXfrm>
        <a:off x="3836550" y="1320002"/>
        <a:ext cx="3254727" cy="2430000"/>
      </dsp:txXfrm>
    </dsp:sp>
    <dsp:sp modelId="{D4C0E835-2305-4460-8D30-DF7844D3E889}">
      <dsp:nvSpPr>
        <dsp:cNvPr id="0" name=""/>
        <dsp:cNvSpPr/>
      </dsp:nvSpPr>
      <dsp:spPr>
        <a:xfrm>
          <a:off x="3836550" y="3833858"/>
          <a:ext cx="3254727" cy="358390"/>
        </a:xfrm>
        <a:prstGeom prst="rect">
          <a:avLst/>
        </a:prstGeom>
        <a:noFill/>
        <a:ln>
          <a:noFill/>
        </a:ln>
        <a:effectLst/>
      </dsp:spPr>
      <dsp:style>
        <a:lnRef idx="0">
          <a:scrgbClr r="0" g="0" b="0"/>
        </a:lnRef>
        <a:fillRef idx="0">
          <a:scrgbClr r="0" g="0" b="0"/>
        </a:fillRef>
        <a:effectRef idx="0">
          <a:scrgbClr r="0" g="0" b="0"/>
        </a:effectRef>
        <a:fontRef idx="minor"/>
      </dsp:style>
    </dsp:sp>
    <dsp:sp modelId="{B3B222E5-984C-4F84-A6AF-DBDAD7815056}">
      <dsp:nvSpPr>
        <dsp:cNvPr id="0" name=""/>
        <dsp:cNvSpPr/>
      </dsp:nvSpPr>
      <dsp:spPr>
        <a:xfrm>
          <a:off x="8774916" y="177265"/>
          <a:ext cx="1139154" cy="11391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F3D2159-16C9-4C66-9C94-8F229D02EB4B}">
      <dsp:nvSpPr>
        <dsp:cNvPr id="0" name=""/>
        <dsp:cNvSpPr/>
      </dsp:nvSpPr>
      <dsp:spPr>
        <a:xfrm>
          <a:off x="7673093" y="1316426"/>
          <a:ext cx="3254727" cy="243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90000"/>
            </a:lnSpc>
            <a:spcBef>
              <a:spcPct val="0"/>
            </a:spcBef>
            <a:spcAft>
              <a:spcPct val="35000"/>
            </a:spcAft>
            <a:buNone/>
            <a:defRPr b="1"/>
          </a:pPr>
          <a:r>
            <a:rPr lang="en-US" sz="1400" kern="1200" dirty="0"/>
            <a:t>For example:</a:t>
          </a:r>
        </a:p>
      </dsp:txBody>
      <dsp:txXfrm>
        <a:off x="7673093" y="1316426"/>
        <a:ext cx="3254727" cy="2430000"/>
      </dsp:txXfrm>
    </dsp:sp>
    <dsp:sp modelId="{83080C47-E66D-4664-AB46-89FD6F9499F6}">
      <dsp:nvSpPr>
        <dsp:cNvPr id="0" name=""/>
        <dsp:cNvSpPr/>
      </dsp:nvSpPr>
      <dsp:spPr>
        <a:xfrm>
          <a:off x="7516833" y="1595048"/>
          <a:ext cx="3254727" cy="199962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90000"/>
            </a:lnSpc>
            <a:spcBef>
              <a:spcPct val="0"/>
            </a:spcBef>
            <a:spcAft>
              <a:spcPct val="35000"/>
            </a:spcAft>
            <a:buNone/>
          </a:pPr>
          <a:r>
            <a:rPr lang="en-US" sz="1100" kern="1200" dirty="0"/>
            <a:t>The words "cat" and "dog" might be close together in the space because they’re both animals and pets.</a:t>
          </a:r>
        </a:p>
        <a:p>
          <a:pPr marL="0" lvl="0" indent="0" algn="ctr" defTabSz="488950">
            <a:lnSpc>
              <a:spcPct val="90000"/>
            </a:lnSpc>
            <a:spcBef>
              <a:spcPct val="0"/>
            </a:spcBef>
            <a:spcAft>
              <a:spcPct val="35000"/>
            </a:spcAft>
            <a:buNone/>
          </a:pPr>
          <a:r>
            <a:rPr lang="en-US" sz="1100" kern="1200" dirty="0"/>
            <a:t>The word "car" would be farther away from "cat" because they have different meanings.</a:t>
          </a:r>
        </a:p>
      </dsp:txBody>
      <dsp:txXfrm>
        <a:off x="7516833" y="1595048"/>
        <a:ext cx="3254727" cy="199962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180321-D2CA-4564-BB89-424DD7EB7085}">
      <dsp:nvSpPr>
        <dsp:cNvPr id="0" name=""/>
        <dsp:cNvSpPr/>
      </dsp:nvSpPr>
      <dsp:spPr>
        <a:xfrm>
          <a:off x="2173131" y="1048"/>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E683FC8-EF4F-4063-B2A9-0E11096D7A82}">
      <dsp:nvSpPr>
        <dsp:cNvPr id="0" name=""/>
        <dsp:cNvSpPr/>
      </dsp:nvSpPr>
      <dsp:spPr>
        <a:xfrm>
          <a:off x="770502" y="1691862"/>
          <a:ext cx="4315781" cy="214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Using embeddings in RAG systems significantly enhances the retrieval process by enabling semantic search, improving accuracy, and ensuring that the generation component has access to the most relevant information. This results in more accurate, contextually appropriate, and user-satisfying outputs.</a:t>
          </a:r>
        </a:p>
      </dsp:txBody>
      <dsp:txXfrm>
        <a:off x="770502" y="1691862"/>
        <a:ext cx="4315781" cy="2144403"/>
      </dsp:txXfrm>
    </dsp:sp>
    <dsp:sp modelId="{B2CE40BF-FE70-44B9-BB9E-A3AAEA8D523B}">
      <dsp:nvSpPr>
        <dsp:cNvPr id="0" name=""/>
        <dsp:cNvSpPr/>
      </dsp:nvSpPr>
      <dsp:spPr>
        <a:xfrm>
          <a:off x="770502" y="3920122"/>
          <a:ext cx="4315781" cy="271634"/>
        </a:xfrm>
        <a:prstGeom prst="rect">
          <a:avLst/>
        </a:prstGeom>
        <a:noFill/>
        <a:ln>
          <a:noFill/>
        </a:ln>
        <a:effectLst/>
      </dsp:spPr>
      <dsp:style>
        <a:lnRef idx="0">
          <a:scrgbClr r="0" g="0" b="0"/>
        </a:lnRef>
        <a:fillRef idx="0">
          <a:scrgbClr r="0" g="0" b="0"/>
        </a:fillRef>
        <a:effectRef idx="0">
          <a:scrgbClr r="0" g="0" b="0"/>
        </a:effectRef>
        <a:fontRef idx="minor"/>
      </dsp:style>
    </dsp:sp>
    <dsp:sp modelId="{D357F6E4-2713-4EEE-9EC3-2863C258CF18}">
      <dsp:nvSpPr>
        <dsp:cNvPr id="0" name=""/>
        <dsp:cNvSpPr/>
      </dsp:nvSpPr>
      <dsp:spPr>
        <a:xfrm>
          <a:off x="7244174" y="1048"/>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662F8B-5E39-424B-A706-72DFCF962772}">
      <dsp:nvSpPr>
        <dsp:cNvPr id="0" name=""/>
        <dsp:cNvSpPr/>
      </dsp:nvSpPr>
      <dsp:spPr>
        <a:xfrm>
          <a:off x="5841545" y="1691862"/>
          <a:ext cx="4315781" cy="21444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defRPr b="1"/>
          </a:pPr>
          <a:r>
            <a:rPr lang="en-US" sz="1400" kern="1200" dirty="0"/>
            <a:t>By leveraging embeddings, RAG systems can move beyond the limitations of traditional keyword-based retrieval, handling complex queries, and providing high-quality responses that align closely with user intent. This makes embeddings a critical component in the development of advanced, efficient, and effective RAG systems.</a:t>
          </a:r>
        </a:p>
      </dsp:txBody>
      <dsp:txXfrm>
        <a:off x="5841545" y="1691862"/>
        <a:ext cx="4315781" cy="2144403"/>
      </dsp:txXfrm>
    </dsp:sp>
    <dsp:sp modelId="{D4C0E835-2305-4460-8D30-DF7844D3E889}">
      <dsp:nvSpPr>
        <dsp:cNvPr id="0" name=""/>
        <dsp:cNvSpPr/>
      </dsp:nvSpPr>
      <dsp:spPr>
        <a:xfrm>
          <a:off x="5841545" y="3920122"/>
          <a:ext cx="4315781" cy="271634"/>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jpe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7.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9.jpe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10.jpe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43951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7_Cover 2">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E9D53F57-C225-4DCF-12D9-75238C5038B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029054" y="4529913"/>
            <a:ext cx="1176919" cy="1172832"/>
          </a:xfrm>
          <a:prstGeom prst="rect">
            <a:avLst/>
          </a:prstGeom>
        </p:spPr>
      </p:pic>
      <p:pic>
        <p:nvPicPr>
          <p:cNvPr id="3" name="Picture 2" descr="A blue hexagons on a black background&#10;&#10;Description automatically generated">
            <a:extLst>
              <a:ext uri="{FF2B5EF4-FFF2-40B4-BE49-F238E27FC236}">
                <a16:creationId xmlns:a16="http://schemas.microsoft.com/office/drawing/2014/main" id="{A706643A-02E5-44E2-A5DB-1F90FECF7F2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580" y="0"/>
            <a:ext cx="12189420" cy="6858000"/>
          </a:xfrm>
          <a:prstGeom prst="rect">
            <a:avLst/>
          </a:prstGeom>
        </p:spPr>
      </p:pic>
      <p:sp>
        <p:nvSpPr>
          <p:cNvPr id="22" name="Text Placeholder 11">
            <a:extLst>
              <a:ext uri="{FF2B5EF4-FFF2-40B4-BE49-F238E27FC236}">
                <a16:creationId xmlns:a16="http://schemas.microsoft.com/office/drawing/2014/main" id="{51D1AD75-72A8-3D76-1DD6-0B59A16F7F99}"/>
              </a:ext>
            </a:extLst>
          </p:cNvPr>
          <p:cNvSpPr>
            <a:spLocks noGrp="1"/>
          </p:cNvSpPr>
          <p:nvPr>
            <p:ph type="body" sz="quarter" idx="22" hasCustomPrompt="1"/>
          </p:nvPr>
        </p:nvSpPr>
        <p:spPr>
          <a:xfrm>
            <a:off x="294812" y="3524078"/>
            <a:ext cx="4962120" cy="726441"/>
          </a:xfrm>
          <a:prstGeom prst="rect">
            <a:avLst/>
          </a:prstGeom>
        </p:spPr>
        <p:txBody>
          <a:bodyPr lIns="0" tIns="0" rIns="0" bIns="0" anchor="t" anchorCtr="0"/>
          <a:lstStyle>
            <a:lvl1pPr marL="0" indent="0">
              <a:buNone/>
              <a:defRPr kumimoji="0" lang="en-US" sz="4000" b="0" i="0" u="none" strike="noStrike" kern="1200" cap="none" spc="0" normalizeH="0" baseline="0" dirty="0">
                <a:ln>
                  <a:noFill/>
                </a:ln>
                <a:solidFill>
                  <a:schemeClr val="bg1"/>
                </a:solidFill>
                <a:effectLst/>
                <a:uLnTx/>
                <a:uFillTx/>
                <a:latin typeface="Poppins Medium" pitchFamily="2" charset="77"/>
                <a:ea typeface="+mn-ea"/>
                <a:cs typeface="Poppins Medium" pitchFamily="2" charset="77"/>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t>Insert your title</a:t>
            </a:r>
          </a:p>
        </p:txBody>
      </p:sp>
      <p:sp>
        <p:nvSpPr>
          <p:cNvPr id="23" name="Text Placeholder 51">
            <a:extLst>
              <a:ext uri="{FF2B5EF4-FFF2-40B4-BE49-F238E27FC236}">
                <a16:creationId xmlns:a16="http://schemas.microsoft.com/office/drawing/2014/main" id="{3327FB9C-4764-360A-27E5-0D09CFF9B2EA}"/>
              </a:ext>
            </a:extLst>
          </p:cNvPr>
          <p:cNvSpPr>
            <a:spLocks noGrp="1"/>
          </p:cNvSpPr>
          <p:nvPr>
            <p:ph type="body" sz="quarter" idx="23" hasCustomPrompt="1"/>
          </p:nvPr>
        </p:nvSpPr>
        <p:spPr>
          <a:xfrm>
            <a:off x="294812" y="4435623"/>
            <a:ext cx="4962120" cy="297495"/>
          </a:xfrm>
          <a:prstGeom prst="rect">
            <a:avLst/>
          </a:prstGeom>
        </p:spPr>
        <p:txBody>
          <a:bodyPr lIns="0" tIns="0" rIns="0" bIns="0"/>
          <a:lstStyle>
            <a:lvl1pPr marL="0" indent="0">
              <a:lnSpc>
                <a:spcPct val="80000"/>
              </a:lnSpc>
              <a:spcBef>
                <a:spcPts val="0"/>
              </a:spcBef>
              <a:spcAft>
                <a:spcPts val="0"/>
              </a:spcAft>
              <a:buNone/>
              <a:defRPr sz="20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subtitle here</a:t>
            </a:r>
          </a:p>
        </p:txBody>
      </p:sp>
      <p:pic>
        <p:nvPicPr>
          <p:cNvPr id="4" name="Graphic 3">
            <a:extLst>
              <a:ext uri="{FF2B5EF4-FFF2-40B4-BE49-F238E27FC236}">
                <a16:creationId xmlns:a16="http://schemas.microsoft.com/office/drawing/2014/main" id="{1C39F64B-7C79-8F37-0B20-7B1C3E18ACEE}"/>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331283" y="360881"/>
            <a:ext cx="1176919" cy="1172832"/>
          </a:xfrm>
          <a:prstGeom prst="rect">
            <a:avLst/>
          </a:prstGeom>
        </p:spPr>
      </p:pic>
      <p:sp>
        <p:nvSpPr>
          <p:cNvPr id="6" name="Text Placeholder 51">
            <a:extLst>
              <a:ext uri="{FF2B5EF4-FFF2-40B4-BE49-F238E27FC236}">
                <a16:creationId xmlns:a16="http://schemas.microsoft.com/office/drawing/2014/main" id="{7A68BA68-132A-30B5-5C1B-C372C4304034}"/>
              </a:ext>
            </a:extLst>
          </p:cNvPr>
          <p:cNvSpPr>
            <a:spLocks noGrp="1"/>
          </p:cNvSpPr>
          <p:nvPr>
            <p:ph type="body" sz="quarter" idx="24" hasCustomPrompt="1"/>
          </p:nvPr>
        </p:nvSpPr>
        <p:spPr>
          <a:xfrm>
            <a:off x="276013" y="4939264"/>
            <a:ext cx="4962120" cy="297495"/>
          </a:xfrm>
          <a:prstGeom prst="rect">
            <a:avLst/>
          </a:prstGeom>
        </p:spPr>
        <p:txBody>
          <a:bodyPr lIns="0" tIns="0" rIns="0" bIns="0" anchor="ctr">
            <a:normAutofit/>
          </a:bodyPr>
          <a:lstStyle>
            <a:lvl1pPr marL="0" indent="0">
              <a:lnSpc>
                <a:spcPct val="80000"/>
              </a:lnSpc>
              <a:spcBef>
                <a:spcPts val="0"/>
              </a:spcBef>
              <a:spcAft>
                <a:spcPts val="0"/>
              </a:spcAft>
              <a:buNone/>
              <a:defRPr sz="1600" b="0" i="0">
                <a:solidFill>
                  <a:schemeClr val="bg1"/>
                </a:solidFill>
                <a:latin typeface="Poppins Light" pitchFamily="2" charset="77"/>
                <a:cs typeface="Poppins Light" pitchFamily="2" charset="77"/>
              </a:defRPr>
            </a:lvl1pPr>
            <a:lvl2pPr marL="457200" indent="0">
              <a:buNone/>
              <a:defRPr/>
            </a:lvl2pPr>
            <a:lvl3pPr marL="914400" indent="0">
              <a:buNone/>
              <a:defRPr/>
            </a:lvl3pPr>
            <a:lvl4pPr marL="1371600" indent="0">
              <a:buNone/>
              <a:defRPr/>
            </a:lvl4pPr>
            <a:lvl5pPr marL="1828800" indent="0">
              <a:buNone/>
              <a:defRPr/>
            </a:lvl5pPr>
          </a:lstStyle>
          <a:p>
            <a:pPr lvl="0"/>
            <a:r>
              <a:rPr lang="en-US"/>
              <a:t>Insert Date Here</a:t>
            </a:r>
          </a:p>
        </p:txBody>
      </p:sp>
    </p:spTree>
    <p:extLst>
      <p:ext uri="{BB962C8B-B14F-4D97-AF65-F5344CB8AC3E}">
        <p14:creationId xmlns:p14="http://schemas.microsoft.com/office/powerpoint/2010/main" val="32636921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4" name="Picture 3" descr="A lighthouse at night with bright light&#10;&#10;Description automatically generated">
            <a:extLst>
              <a:ext uri="{FF2B5EF4-FFF2-40B4-BE49-F238E27FC236}">
                <a16:creationId xmlns:a16="http://schemas.microsoft.com/office/drawing/2014/main" id="{06A1EEBC-4C19-C452-E218-4B90F973726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3205" r="27026"/>
          <a:stretch/>
        </p:blipFill>
        <p:spPr>
          <a:xfrm>
            <a:off x="0" y="0"/>
            <a:ext cx="4090965" cy="6858000"/>
          </a:xfrm>
          <a:prstGeom prst="homePlate">
            <a:avLst/>
          </a:prstGeom>
        </p:spPr>
      </p:pic>
      <p:sp>
        <p:nvSpPr>
          <p:cNvPr id="10" name="Table Placeholder 9">
            <a:extLst>
              <a:ext uri="{FF2B5EF4-FFF2-40B4-BE49-F238E27FC236}">
                <a16:creationId xmlns:a16="http://schemas.microsoft.com/office/drawing/2014/main" id="{87CBE108-F1EF-41CC-35B8-09C300854EBE}"/>
              </a:ext>
            </a:extLst>
          </p:cNvPr>
          <p:cNvSpPr>
            <a:spLocks noGrp="1"/>
          </p:cNvSpPr>
          <p:nvPr>
            <p:ph type="tbl" sz="quarter" idx="13"/>
          </p:nvPr>
        </p:nvSpPr>
        <p:spPr>
          <a:xfrm>
            <a:off x="4457812" y="1774116"/>
            <a:ext cx="6756528" cy="3309767"/>
          </a:xfrm>
        </p:spPr>
        <p:txBody>
          <a:bodyPr anchor="ctr" anchorCtr="0"/>
          <a:lstStyle/>
          <a:p>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16" name="Freeform: Shape 15">
            <a:extLst>
              <a:ext uri="{FF2B5EF4-FFF2-40B4-BE49-F238E27FC236}">
                <a16:creationId xmlns:a16="http://schemas.microsoft.com/office/drawing/2014/main" id="{1FB02673-10F5-25D3-BCE1-34F3FC33A7B7}"/>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7144009" y="326359"/>
            <a:ext cx="4747299" cy="707886"/>
          </a:xfrm>
          <a:prstGeom prst="rect">
            <a:avLst/>
          </a:prstGeom>
          <a:noFill/>
        </p:spPr>
        <p:txBody>
          <a:bodyPr wrap="square" rtlCol="0">
            <a:spAutoFit/>
          </a:bodyPr>
          <a:lstStyle/>
          <a:p>
            <a:pPr algn="ctr"/>
            <a:r>
              <a:rPr lang="en-US" sz="4000" i="0">
                <a:solidFill>
                  <a:schemeClr val="bg1"/>
                </a:solidFill>
                <a:latin typeface="+mj-lt"/>
              </a:rPr>
              <a:t>Today’s Topics</a:t>
            </a:r>
          </a:p>
        </p:txBody>
      </p:sp>
      <p:pic>
        <p:nvPicPr>
          <p:cNvPr id="17" name="Graphic 16">
            <a:extLst>
              <a:ext uri="{FF2B5EF4-FFF2-40B4-BE49-F238E27FC236}">
                <a16:creationId xmlns:a16="http://schemas.microsoft.com/office/drawing/2014/main" id="{CD40708B-AACE-364F-68C7-711B0329FDF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62172" y="6004877"/>
            <a:ext cx="705391" cy="702941"/>
          </a:xfrm>
          <a:prstGeom prst="rect">
            <a:avLst/>
          </a:prstGeom>
        </p:spPr>
      </p:pic>
    </p:spTree>
    <p:extLst>
      <p:ext uri="{BB962C8B-B14F-4D97-AF65-F5344CB8AC3E}">
        <p14:creationId xmlns:p14="http://schemas.microsoft.com/office/powerpoint/2010/main" val="856124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18" name="Rectangle 17">
            <a:extLst>
              <a:ext uri="{FF2B5EF4-FFF2-40B4-BE49-F238E27FC236}">
                <a16:creationId xmlns:a16="http://schemas.microsoft.com/office/drawing/2014/main" id="{A974CBD4-107D-6D67-6014-3D5E890C6DFE}"/>
              </a:ext>
            </a:extLst>
          </p:cNvPr>
          <p:cNvSpPr/>
          <p:nvPr userDrawn="1"/>
        </p:nvSpPr>
        <p:spPr>
          <a:xfrm>
            <a:off x="46262" y="1362625"/>
            <a:ext cx="2646420" cy="997838"/>
          </a:xfrm>
          <a:prstGeom prst="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362626"/>
            <a:ext cx="8995862" cy="997838"/>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4" name="Rectangle 3">
            <a:extLst>
              <a:ext uri="{FF2B5EF4-FFF2-40B4-BE49-F238E27FC236}">
                <a16:creationId xmlns:a16="http://schemas.microsoft.com/office/drawing/2014/main" id="{4E748F40-329C-5FBD-0581-4E2DC4B47666}"/>
              </a:ext>
            </a:extLst>
          </p:cNvPr>
          <p:cNvSpPr/>
          <p:nvPr userDrawn="1"/>
        </p:nvSpPr>
        <p:spPr>
          <a:xfrm>
            <a:off x="46260" y="3611393"/>
            <a:ext cx="2646420" cy="997838"/>
          </a:xfrm>
          <a:prstGeom prst="rect">
            <a:avLst/>
          </a:pr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7" name="Rectangle 6">
            <a:extLst>
              <a:ext uri="{FF2B5EF4-FFF2-40B4-BE49-F238E27FC236}">
                <a16:creationId xmlns:a16="http://schemas.microsoft.com/office/drawing/2014/main" id="{6B30005B-0E15-2295-7345-38ACB4225849}"/>
              </a:ext>
            </a:extLst>
          </p:cNvPr>
          <p:cNvSpPr/>
          <p:nvPr userDrawn="1"/>
        </p:nvSpPr>
        <p:spPr>
          <a:xfrm>
            <a:off x="46261" y="2474428"/>
            <a:ext cx="2646420" cy="997838"/>
          </a:xfrm>
          <a:prstGeom prst="rect">
            <a:avLst/>
          </a:prstGeom>
          <a:solidFill>
            <a:schemeClr val="accent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0" name="Rectangle 9">
            <a:extLst>
              <a:ext uri="{FF2B5EF4-FFF2-40B4-BE49-F238E27FC236}">
                <a16:creationId xmlns:a16="http://schemas.microsoft.com/office/drawing/2014/main" id="{7B258487-74DD-3C01-0EBA-EE9B72BD3FEB}"/>
              </a:ext>
            </a:extLst>
          </p:cNvPr>
          <p:cNvSpPr/>
          <p:nvPr userDrawn="1"/>
        </p:nvSpPr>
        <p:spPr>
          <a:xfrm>
            <a:off x="46259" y="4723196"/>
            <a:ext cx="2646420" cy="997838"/>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p:ph type="body" sz="quarter" idx="21" hasCustomPrompt="1"/>
          </p:nvPr>
        </p:nvSpPr>
        <p:spPr>
          <a:xfrm>
            <a:off x="1095153" y="136033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p:ph type="body" sz="quarter" idx="22" hasCustomPrompt="1"/>
          </p:nvPr>
        </p:nvSpPr>
        <p:spPr>
          <a:xfrm>
            <a:off x="1095153" y="2457648"/>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p:ph type="body" sz="quarter" idx="23" hasCustomPrompt="1"/>
          </p:nvPr>
        </p:nvSpPr>
        <p:spPr>
          <a:xfrm>
            <a:off x="1095153" y="3611393"/>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p:ph type="body" sz="quarter" idx="24" hasCustomPrompt="1"/>
          </p:nvPr>
        </p:nvSpPr>
        <p:spPr>
          <a:xfrm>
            <a:off x="1095153" y="4723196"/>
            <a:ext cx="1600682" cy="997838"/>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48281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60300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23196"/>
            <a:ext cx="8995862" cy="997838"/>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tx1">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42164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5418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66202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66360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8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2738938" y="1029927"/>
            <a:ext cx="8995862" cy="1097280"/>
          </a:xfrm>
        </p:spPr>
        <p:txBody>
          <a:bodyPr anchor="ctr" anchorCtr="0">
            <a:normAutofit/>
          </a:bodyPr>
          <a:lstStyle>
            <a:lvl1pPr marL="227013" indent="-227013">
              <a:spcBef>
                <a:spcPts val="600"/>
              </a:spcBef>
              <a:buClr>
                <a:srgbClr val="002060"/>
              </a:buClr>
              <a:buFont typeface="Wingdings" panose="05000000000000000000" pitchFamily="2" charset="2"/>
              <a:buChar char="§"/>
              <a:defRPr sz="1600">
                <a:solidFill>
                  <a:srgbClr val="002060"/>
                </a:solidFill>
              </a:defRPr>
            </a:lvl1pPr>
          </a:lstStyle>
          <a:p>
            <a:pPr lvl="0"/>
            <a:r>
              <a:rPr lang="en-US"/>
              <a:t>TBD</a:t>
            </a: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19" name="Text Placeholder 25">
            <a:extLst>
              <a:ext uri="{FF2B5EF4-FFF2-40B4-BE49-F238E27FC236}">
                <a16:creationId xmlns:a16="http://schemas.microsoft.com/office/drawing/2014/main" id="{5B86EF8A-3895-704A-A70B-C69B74D0F071}"/>
              </a:ext>
            </a:extLst>
          </p:cNvPr>
          <p:cNvSpPr>
            <a:spLocks noGrp="1"/>
          </p:cNvSpPr>
          <p:nvPr>
            <p:ph type="body" sz="quarter" idx="25" hasCustomPrompt="1"/>
          </p:nvPr>
        </p:nvSpPr>
        <p:spPr>
          <a:xfrm>
            <a:off x="2738938" y="2276903"/>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0" name="Text Placeholder 25">
            <a:extLst>
              <a:ext uri="{FF2B5EF4-FFF2-40B4-BE49-F238E27FC236}">
                <a16:creationId xmlns:a16="http://schemas.microsoft.com/office/drawing/2014/main" id="{2040B585-B4D7-3425-757E-F110B803FAF0}"/>
              </a:ext>
            </a:extLst>
          </p:cNvPr>
          <p:cNvSpPr>
            <a:spLocks noGrp="1"/>
          </p:cNvSpPr>
          <p:nvPr>
            <p:ph type="body" sz="quarter" idx="26" hasCustomPrompt="1"/>
          </p:nvPr>
        </p:nvSpPr>
        <p:spPr>
          <a:xfrm>
            <a:off x="2738938" y="3538579"/>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1" name="Text Placeholder 25">
            <a:extLst>
              <a:ext uri="{FF2B5EF4-FFF2-40B4-BE49-F238E27FC236}">
                <a16:creationId xmlns:a16="http://schemas.microsoft.com/office/drawing/2014/main" id="{52D930D0-2ED2-480A-1DD8-AE5AA3E5D05B}"/>
              </a:ext>
            </a:extLst>
          </p:cNvPr>
          <p:cNvSpPr>
            <a:spLocks noGrp="1"/>
          </p:cNvSpPr>
          <p:nvPr>
            <p:ph type="body" sz="quarter" idx="27" hasCustomPrompt="1"/>
          </p:nvPr>
        </p:nvSpPr>
        <p:spPr>
          <a:xfrm>
            <a:off x="2738938" y="4792904"/>
            <a:ext cx="8995862" cy="1097280"/>
          </a:xfrm>
        </p:spPr>
        <p:txBody>
          <a:bodyPr anchor="ctr" anchorCtr="0">
            <a:normAutofit/>
          </a:bodyPr>
          <a:lstStyle>
            <a:lvl1pPr marL="227013" indent="-227013">
              <a:buClr>
                <a:srgbClr val="002060"/>
              </a:buClr>
              <a:buFont typeface="Wingdings" panose="05000000000000000000" pitchFamily="2" charset="2"/>
              <a:buChar char="§"/>
              <a:defRPr lang="en-US" sz="1600" kern="1200" dirty="0">
                <a:solidFill>
                  <a:srgbClr val="002060"/>
                </a:solidFill>
                <a:latin typeface="+mn-lt"/>
                <a:ea typeface="+mn-ea"/>
                <a:cs typeface="+mn-cs"/>
              </a:defRPr>
            </a:lvl1pPr>
          </a:lstStyle>
          <a:p>
            <a:pPr marL="227013" lvl="0" indent="-227013" algn="l" defTabSz="914400" rtl="0" eaLnBrk="1" latinLnBrk="0" hangingPunct="1">
              <a:lnSpc>
                <a:spcPct val="90000"/>
              </a:lnSpc>
              <a:spcBef>
                <a:spcPts val="600"/>
              </a:spcBef>
              <a:buClr>
                <a:srgbClr val="002060"/>
              </a:buClr>
              <a:buFont typeface="Wingdings" panose="05000000000000000000" pitchFamily="2" charset="2"/>
              <a:buChar char="§"/>
            </a:pPr>
            <a:r>
              <a:rPr lang="en-US"/>
              <a:t>TBD</a:t>
            </a:r>
          </a:p>
        </p:txBody>
      </p:sp>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77342"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a:t>TBD</a:t>
            </a:r>
          </a:p>
        </p:txBody>
      </p:sp>
      <p:cxnSp>
        <p:nvCxnSpPr>
          <p:cNvPr id="35" name="Straight Connector 34">
            <a:extLst>
              <a:ext uri="{FF2B5EF4-FFF2-40B4-BE49-F238E27FC236}">
                <a16:creationId xmlns:a16="http://schemas.microsoft.com/office/drawing/2014/main" id="{DE9F6F92-27CB-26FB-1C4C-366A297F3D6F}"/>
              </a:ext>
            </a:extLst>
          </p:cNvPr>
          <p:cNvCxnSpPr>
            <a:cxnSpLocks/>
          </p:cNvCxnSpPr>
          <p:nvPr userDrawn="1"/>
        </p:nvCxnSpPr>
        <p:spPr>
          <a:xfrm>
            <a:off x="46259" y="2205730"/>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97E09BB-150C-0BF8-B0CE-71211696B5D3}"/>
              </a:ext>
            </a:extLst>
          </p:cNvPr>
          <p:cNvCxnSpPr>
            <a:cxnSpLocks/>
          </p:cNvCxnSpPr>
          <p:nvPr userDrawn="1"/>
        </p:nvCxnSpPr>
        <p:spPr>
          <a:xfrm>
            <a:off x="46259" y="3460056"/>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E6B80CA0-B50F-A532-A7EA-3A61DB9A9F28}"/>
              </a:ext>
            </a:extLst>
          </p:cNvPr>
          <p:cNvCxnSpPr>
            <a:cxnSpLocks/>
          </p:cNvCxnSpPr>
          <p:nvPr userDrawn="1"/>
        </p:nvCxnSpPr>
        <p:spPr>
          <a:xfrm>
            <a:off x="46259" y="4714382"/>
            <a:ext cx="1168854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9EA6284-B46C-D4B1-8538-7BC24D9BC208}"/>
              </a:ext>
            </a:extLst>
          </p:cNvPr>
          <p:cNvSpPr/>
          <p:nvPr userDrawn="1"/>
        </p:nvSpPr>
        <p:spPr>
          <a:xfrm>
            <a:off x="-35883" y="1029927"/>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333F5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5C93F9CD-B361-C15F-F6AA-5C820525CB4C}"/>
              </a:ext>
            </a:extLst>
          </p:cNvPr>
          <p:cNvSpPr/>
          <p:nvPr userDrawn="1"/>
        </p:nvSpPr>
        <p:spPr>
          <a:xfrm>
            <a:off x="-23923" y="2276903"/>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2F5597"/>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Shape 33">
            <a:extLst>
              <a:ext uri="{FF2B5EF4-FFF2-40B4-BE49-F238E27FC236}">
                <a16:creationId xmlns:a16="http://schemas.microsoft.com/office/drawing/2014/main" id="{4AE87B51-F095-680C-4F9A-AAAF30CA05DC}"/>
              </a:ext>
            </a:extLst>
          </p:cNvPr>
          <p:cNvSpPr/>
          <p:nvPr userDrawn="1"/>
        </p:nvSpPr>
        <p:spPr>
          <a:xfrm>
            <a:off x="-35883" y="4792904"/>
            <a:ext cx="2680715" cy="1097280"/>
          </a:xfrm>
          <a:custGeom>
            <a:avLst/>
            <a:gdLst>
              <a:gd name="connsiteX0" fmla="*/ 0 w 2680715"/>
              <a:gd name="connsiteY0" fmla="*/ 0 h 996696"/>
              <a:gd name="connsiteX1" fmla="*/ 2282037 w 2680715"/>
              <a:gd name="connsiteY1" fmla="*/ 0 h 996696"/>
              <a:gd name="connsiteX2" fmla="*/ 2680715 w 2680715"/>
              <a:gd name="connsiteY2" fmla="*/ 398678 h 996696"/>
              <a:gd name="connsiteX3" fmla="*/ 2680715 w 2680715"/>
              <a:gd name="connsiteY3" fmla="*/ 598018 h 996696"/>
              <a:gd name="connsiteX4" fmla="*/ 2282037 w 2680715"/>
              <a:gd name="connsiteY4" fmla="*/ 996696 h 996696"/>
              <a:gd name="connsiteX5" fmla="*/ 0 w 2680715"/>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80715" h="996696">
                <a:moveTo>
                  <a:pt x="0" y="0"/>
                </a:moveTo>
                <a:lnTo>
                  <a:pt x="2282037" y="0"/>
                </a:lnTo>
                <a:cubicBezTo>
                  <a:pt x="2502221" y="0"/>
                  <a:pt x="2680715" y="178494"/>
                  <a:pt x="2680715" y="398678"/>
                </a:cubicBezTo>
                <a:lnTo>
                  <a:pt x="2680715" y="598018"/>
                </a:lnTo>
                <a:cubicBezTo>
                  <a:pt x="2680715" y="818202"/>
                  <a:pt x="2502221" y="996696"/>
                  <a:pt x="2282037" y="996696"/>
                </a:cubicBezTo>
                <a:lnTo>
                  <a:pt x="0" y="996696"/>
                </a:lnTo>
                <a:close/>
              </a:path>
            </a:pathLst>
          </a:custGeom>
          <a:solidFill>
            <a:srgbClr val="7F7F7F"/>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Shape 31">
            <a:extLst>
              <a:ext uri="{FF2B5EF4-FFF2-40B4-BE49-F238E27FC236}">
                <a16:creationId xmlns:a16="http://schemas.microsoft.com/office/drawing/2014/main" id="{EF03533D-E39E-E3D7-4429-39CD424DF5C4}"/>
              </a:ext>
            </a:extLst>
          </p:cNvPr>
          <p:cNvSpPr/>
          <p:nvPr userDrawn="1"/>
        </p:nvSpPr>
        <p:spPr>
          <a:xfrm>
            <a:off x="-23923" y="3538579"/>
            <a:ext cx="2668754" cy="1097280"/>
          </a:xfrm>
          <a:custGeom>
            <a:avLst/>
            <a:gdLst>
              <a:gd name="connsiteX0" fmla="*/ 0 w 2668754"/>
              <a:gd name="connsiteY0" fmla="*/ 0 h 996696"/>
              <a:gd name="connsiteX1" fmla="*/ 2270076 w 2668754"/>
              <a:gd name="connsiteY1" fmla="*/ 0 h 996696"/>
              <a:gd name="connsiteX2" fmla="*/ 2668754 w 2668754"/>
              <a:gd name="connsiteY2" fmla="*/ 398678 h 996696"/>
              <a:gd name="connsiteX3" fmla="*/ 2668754 w 2668754"/>
              <a:gd name="connsiteY3" fmla="*/ 598018 h 996696"/>
              <a:gd name="connsiteX4" fmla="*/ 2270076 w 2668754"/>
              <a:gd name="connsiteY4" fmla="*/ 996696 h 996696"/>
              <a:gd name="connsiteX5" fmla="*/ 0 w 2668754"/>
              <a:gd name="connsiteY5" fmla="*/ 996696 h 99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8754" h="996696">
                <a:moveTo>
                  <a:pt x="0" y="0"/>
                </a:moveTo>
                <a:lnTo>
                  <a:pt x="2270076" y="0"/>
                </a:lnTo>
                <a:cubicBezTo>
                  <a:pt x="2490260" y="0"/>
                  <a:pt x="2668754" y="178494"/>
                  <a:pt x="2668754" y="398678"/>
                </a:cubicBezTo>
                <a:lnTo>
                  <a:pt x="2668754" y="598018"/>
                </a:lnTo>
                <a:cubicBezTo>
                  <a:pt x="2668754" y="818202"/>
                  <a:pt x="2490260" y="996696"/>
                  <a:pt x="2270076" y="996696"/>
                </a:cubicBezTo>
                <a:lnTo>
                  <a:pt x="0" y="996696"/>
                </a:lnTo>
                <a:close/>
              </a:path>
            </a:pathLst>
          </a:custGeom>
          <a:solidFill>
            <a:srgbClr val="0070C0"/>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Text Placeholder 25">
            <a:extLst>
              <a:ext uri="{FF2B5EF4-FFF2-40B4-BE49-F238E27FC236}">
                <a16:creationId xmlns:a16="http://schemas.microsoft.com/office/drawing/2014/main" id="{345FE94B-538E-87BE-D10E-1BE908FE539A}"/>
              </a:ext>
            </a:extLst>
          </p:cNvPr>
          <p:cNvSpPr>
            <a:spLocks noGrp="1"/>
          </p:cNvSpPr>
          <p:nvPr userDrawn="1">
            <p:ph type="body" sz="quarter" idx="21" hasCustomPrompt="1"/>
          </p:nvPr>
        </p:nvSpPr>
        <p:spPr>
          <a:xfrm>
            <a:off x="1044149" y="1029927"/>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3" name="Text Placeholder 25">
            <a:extLst>
              <a:ext uri="{FF2B5EF4-FFF2-40B4-BE49-F238E27FC236}">
                <a16:creationId xmlns:a16="http://schemas.microsoft.com/office/drawing/2014/main" id="{68A2EF76-2B1F-689A-4E34-6E0C7D0A04C4}"/>
              </a:ext>
            </a:extLst>
          </p:cNvPr>
          <p:cNvSpPr>
            <a:spLocks noGrp="1"/>
          </p:cNvSpPr>
          <p:nvPr userDrawn="1">
            <p:ph type="body" sz="quarter" idx="22" hasCustomPrompt="1"/>
          </p:nvPr>
        </p:nvSpPr>
        <p:spPr>
          <a:xfrm>
            <a:off x="1044149" y="2276903"/>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6" name="Text Placeholder 25">
            <a:extLst>
              <a:ext uri="{FF2B5EF4-FFF2-40B4-BE49-F238E27FC236}">
                <a16:creationId xmlns:a16="http://schemas.microsoft.com/office/drawing/2014/main" id="{256D4CEC-A7AA-F7E9-1161-886056D60BBD}"/>
              </a:ext>
            </a:extLst>
          </p:cNvPr>
          <p:cNvSpPr>
            <a:spLocks noGrp="1"/>
          </p:cNvSpPr>
          <p:nvPr userDrawn="1">
            <p:ph type="body" sz="quarter" idx="23" hasCustomPrompt="1"/>
          </p:nvPr>
        </p:nvSpPr>
        <p:spPr>
          <a:xfrm>
            <a:off x="1044149" y="3538579"/>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
        <p:nvSpPr>
          <p:cNvPr id="17" name="Text Placeholder 25">
            <a:extLst>
              <a:ext uri="{FF2B5EF4-FFF2-40B4-BE49-F238E27FC236}">
                <a16:creationId xmlns:a16="http://schemas.microsoft.com/office/drawing/2014/main" id="{217E1530-A6F2-8E95-BB45-033ECE9BC40C}"/>
              </a:ext>
            </a:extLst>
          </p:cNvPr>
          <p:cNvSpPr>
            <a:spLocks noGrp="1"/>
          </p:cNvSpPr>
          <p:nvPr userDrawn="1">
            <p:ph type="body" sz="quarter" idx="24" hasCustomPrompt="1"/>
          </p:nvPr>
        </p:nvSpPr>
        <p:spPr>
          <a:xfrm>
            <a:off x="1044149" y="4792904"/>
            <a:ext cx="1600682" cy="1097280"/>
          </a:xfrm>
        </p:spPr>
        <p:txBody>
          <a:bodyPr anchor="ctr" anchorCtr="0">
            <a:normAutofit/>
          </a:bodyPr>
          <a:lstStyle>
            <a:lvl1pPr marL="0" indent="0" algn="ctr">
              <a:spcBef>
                <a:spcPts val="0"/>
              </a:spcBef>
              <a:buNone/>
              <a:defRPr sz="1600" b="1">
                <a:solidFill>
                  <a:schemeClr val="bg1"/>
                </a:solidFill>
              </a:defRPr>
            </a:lvl1pPr>
          </a:lstStyle>
          <a:p>
            <a:pPr lvl="0"/>
            <a:r>
              <a:rPr lang="en-US"/>
              <a:t>TBD</a:t>
            </a:r>
          </a:p>
        </p:txBody>
      </p:sp>
    </p:spTree>
    <p:extLst>
      <p:ext uri="{BB962C8B-B14F-4D97-AF65-F5344CB8AC3E}">
        <p14:creationId xmlns:p14="http://schemas.microsoft.com/office/powerpoint/2010/main" val="13336078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9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16748"/>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2640" y="16748"/>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3" name="Picture 2">
            <a:extLst>
              <a:ext uri="{FF2B5EF4-FFF2-40B4-BE49-F238E27FC236}">
                <a16:creationId xmlns:a16="http://schemas.microsoft.com/office/drawing/2014/main" id="{D69541E1-0F68-612E-FBB7-662FB6D175B8}"/>
              </a:ext>
            </a:extLst>
          </p:cNvPr>
          <p:cNvPicPr>
            <a:picLocks noChangeAspect="1"/>
          </p:cNvPicPr>
          <p:nvPr userDrawn="1"/>
        </p:nvPicPr>
        <p:blipFill>
          <a:blip r:embed="rId3"/>
          <a:stretch>
            <a:fillRect/>
          </a:stretch>
        </p:blipFill>
        <p:spPr>
          <a:xfrm>
            <a:off x="214325" y="6070614"/>
            <a:ext cx="724438" cy="704088"/>
          </a:xfrm>
          <a:prstGeom prst="rect">
            <a:avLst/>
          </a:prstGeom>
        </p:spPr>
      </p:pic>
      <p:sp>
        <p:nvSpPr>
          <p:cNvPr id="25" name="Freeform: Shape 24">
            <a:extLst>
              <a:ext uri="{FF2B5EF4-FFF2-40B4-BE49-F238E27FC236}">
                <a16:creationId xmlns:a16="http://schemas.microsoft.com/office/drawing/2014/main" id="{9FD6FABE-A4F1-8D36-B411-6A38B6002D63}"/>
              </a:ext>
            </a:extLst>
          </p:cNvPr>
          <p:cNvSpPr/>
          <p:nvPr userDrawn="1"/>
        </p:nvSpPr>
        <p:spPr>
          <a:xfrm flipH="1">
            <a:off x="0" y="-23195"/>
            <a:ext cx="12189360"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lIns="274320" rIns="274320" rtlCol="0" anchor="ctr">
            <a:noAutofit/>
          </a:bodyPr>
          <a:lstStyle/>
          <a:p>
            <a:pPr algn="l"/>
            <a:endParaRPr lang="en-US"/>
          </a:p>
        </p:txBody>
      </p:sp>
      <p:sp>
        <p:nvSpPr>
          <p:cNvPr id="33" name="Text Placeholder 25">
            <a:extLst>
              <a:ext uri="{FF2B5EF4-FFF2-40B4-BE49-F238E27FC236}">
                <a16:creationId xmlns:a16="http://schemas.microsoft.com/office/drawing/2014/main" id="{2D29A13A-8825-2F0A-7D4C-053D703DB862}"/>
              </a:ext>
            </a:extLst>
          </p:cNvPr>
          <p:cNvSpPr>
            <a:spLocks noGrp="1"/>
          </p:cNvSpPr>
          <p:nvPr>
            <p:ph type="body" sz="quarter" idx="28" hasCustomPrompt="1"/>
          </p:nvPr>
        </p:nvSpPr>
        <p:spPr>
          <a:xfrm>
            <a:off x="2640" y="-25487"/>
            <a:ext cx="11732159" cy="848660"/>
          </a:xfrm>
        </p:spPr>
        <p:txBody>
          <a:bodyPr lIns="274320" anchor="ctr" anchorCtr="0">
            <a:normAutofit/>
          </a:bodyPr>
          <a:lstStyle>
            <a:lvl1pPr marL="0" indent="0" algn="l">
              <a:buNone/>
              <a:defRPr sz="2000">
                <a:solidFill>
                  <a:schemeClr val="bg1"/>
                </a:solidFill>
              </a:defRPr>
            </a:lvl1pPr>
          </a:lstStyle>
          <a:p>
            <a:pPr lvl="0"/>
            <a:r>
              <a:rPr lang="en-US" dirty="0"/>
              <a:t>Quote Placeholder Slide…</a:t>
            </a:r>
          </a:p>
        </p:txBody>
      </p:sp>
      <p:sp>
        <p:nvSpPr>
          <p:cNvPr id="12" name="Text Placeholder 11">
            <a:extLst>
              <a:ext uri="{FF2B5EF4-FFF2-40B4-BE49-F238E27FC236}">
                <a16:creationId xmlns:a16="http://schemas.microsoft.com/office/drawing/2014/main" id="{5DD5B89C-8478-2611-8959-314FE904DA8D}"/>
              </a:ext>
            </a:extLst>
          </p:cNvPr>
          <p:cNvSpPr>
            <a:spLocks noGrp="1"/>
          </p:cNvSpPr>
          <p:nvPr>
            <p:ph type="body" sz="quarter" idx="30" hasCustomPrompt="1"/>
          </p:nvPr>
        </p:nvSpPr>
        <p:spPr>
          <a:xfrm>
            <a:off x="269299" y="1230410"/>
            <a:ext cx="11448040" cy="3709988"/>
          </a:xfrm>
        </p:spPr>
        <p:txBody>
          <a:bodyPr/>
          <a:lstStyle>
            <a:lvl1pPr>
              <a:defRPr/>
            </a:lvl1pPr>
          </a:lstStyle>
          <a:p>
            <a:pPr lvl="0"/>
            <a:r>
              <a:rPr lang="en-US" dirty="0"/>
              <a:t>TBD</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04273" y="6356350"/>
            <a:ext cx="5980814" cy="365125"/>
          </a:xfrm>
        </p:spPr>
        <p:txBody>
          <a:bodyPr/>
          <a:lstStyle/>
          <a:p>
            <a:r>
              <a:rPr lang="en-US" dirty="0"/>
              <a:t>Copyright © 2024 Accelerated Innovation Group. All rights reserved.</a:t>
            </a:r>
          </a:p>
        </p:txBody>
      </p:sp>
    </p:spTree>
    <p:extLst>
      <p:ext uri="{BB962C8B-B14F-4D97-AF65-F5344CB8AC3E}">
        <p14:creationId xmlns:p14="http://schemas.microsoft.com/office/powerpoint/2010/main" val="2625236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14" name="Picture 13" descr="A rocket launching from above clouds&#10;&#10;Description automatically generated">
            <a:extLst>
              <a:ext uri="{FF2B5EF4-FFF2-40B4-BE49-F238E27FC236}">
                <a16:creationId xmlns:a16="http://schemas.microsoft.com/office/drawing/2014/main" id="{BB8209C2-10B0-E80B-E863-B2DB7BDEF974}"/>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4879" r="46051"/>
          <a:stretch/>
        </p:blipFill>
        <p:spPr>
          <a:xfrm>
            <a:off x="0" y="-22926"/>
            <a:ext cx="4779336" cy="6880926"/>
          </a:xfrm>
          <a:prstGeom prst="rect">
            <a:avLst/>
          </a:prstGeom>
        </p:spPr>
      </p:pic>
      <p:sp>
        <p:nvSpPr>
          <p:cNvPr id="11" name="TextBox 10">
            <a:extLst>
              <a:ext uri="{FF2B5EF4-FFF2-40B4-BE49-F238E27FC236}">
                <a16:creationId xmlns:a16="http://schemas.microsoft.com/office/drawing/2014/main" id="{5CFA19DC-76FF-EF86-B2E2-9D106F15B63D}"/>
              </a:ext>
            </a:extLst>
          </p:cNvPr>
          <p:cNvSpPr txBox="1"/>
          <p:nvPr userDrawn="1"/>
        </p:nvSpPr>
        <p:spPr>
          <a:xfrm>
            <a:off x="19029" y="858355"/>
            <a:ext cx="4779336" cy="1384995"/>
          </a:xfrm>
          <a:prstGeom prst="rect">
            <a:avLst/>
          </a:prstGeom>
          <a:noFill/>
        </p:spPr>
        <p:txBody>
          <a:bodyPr wrap="square" rtlCol="0">
            <a:spAutoFit/>
          </a:bodyPr>
          <a:lstStyle/>
          <a:p>
            <a:pPr algn="ctr"/>
            <a:r>
              <a:rPr lang="en-US" sz="4200" b="1" i="0" dirty="0">
                <a:solidFill>
                  <a:schemeClr val="bg1"/>
                </a:solidFill>
                <a:latin typeface="Poppins Black" panose="00000A00000000000000" pitchFamily="2" charset="0"/>
                <a:cs typeface="Poppins Black" panose="00000A00000000000000" pitchFamily="2" charset="0"/>
              </a:rPr>
              <a:t>Sales</a:t>
            </a:r>
          </a:p>
          <a:p>
            <a:pPr algn="ctr"/>
            <a:r>
              <a:rPr lang="en-US" sz="4200" b="1" i="0" dirty="0">
                <a:solidFill>
                  <a:schemeClr val="bg1"/>
                </a:solidFill>
                <a:latin typeface="Poppins Black" panose="00000A00000000000000" pitchFamily="2" charset="0"/>
                <a:cs typeface="Poppins Black" panose="00000A00000000000000" pitchFamily="2" charset="0"/>
              </a:rPr>
              <a:t>Enablement</a:t>
            </a:r>
          </a:p>
        </p:txBody>
      </p:sp>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Tree>
    <p:extLst>
      <p:ext uri="{BB962C8B-B14F-4D97-AF65-F5344CB8AC3E}">
        <p14:creationId xmlns:p14="http://schemas.microsoft.com/office/powerpoint/2010/main" val="31409444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7" name="Rectangle 6">
            <a:extLst>
              <a:ext uri="{FF2B5EF4-FFF2-40B4-BE49-F238E27FC236}">
                <a16:creationId xmlns:a16="http://schemas.microsoft.com/office/drawing/2014/main" id="{46D3E685-490C-215E-6420-A0C8A7CE7524}"/>
              </a:ext>
            </a:extLst>
          </p:cNvPr>
          <p:cNvSpPr/>
          <p:nvPr userDrawn="1"/>
        </p:nvSpPr>
        <p:spPr>
          <a:xfrm>
            <a:off x="-19032" y="-22926"/>
            <a:ext cx="4798366" cy="6871236"/>
          </a:xfrm>
          <a:prstGeom prst="rect">
            <a:avLst/>
          </a:prstGeom>
          <a:solidFill>
            <a:srgbClr val="C9D4D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58D81FD9-44CF-FEAC-22FD-DBCE676754D7}"/>
              </a:ext>
            </a:extLst>
          </p:cNvPr>
          <p:cNvGrpSpPr/>
          <p:nvPr userDrawn="1"/>
        </p:nvGrpSpPr>
        <p:grpSpPr>
          <a:xfrm>
            <a:off x="19027" y="-32617"/>
            <a:ext cx="12164305" cy="6890617"/>
            <a:chOff x="19027" y="-32617"/>
            <a:chExt cx="12164305" cy="6890617"/>
          </a:xfrm>
        </p:grpSpPr>
        <p:sp>
          <p:nvSpPr>
            <p:cNvPr id="18" name="Rectangle 17">
              <a:extLst>
                <a:ext uri="{FF2B5EF4-FFF2-40B4-BE49-F238E27FC236}">
                  <a16:creationId xmlns:a16="http://schemas.microsoft.com/office/drawing/2014/main" id="{A974CBD4-107D-6D67-6014-3D5E890C6DFE}"/>
                </a:ext>
              </a:extLst>
            </p:cNvPr>
            <p:cNvSpPr/>
            <p:nvPr userDrawn="1"/>
          </p:nvSpPr>
          <p:spPr>
            <a:xfrm>
              <a:off x="4770669" y="-22926"/>
              <a:ext cx="7412663" cy="6880926"/>
            </a:xfrm>
            <a:prstGeom prst="rect">
              <a:avLst/>
            </a:prstGeom>
            <a:gradFill flip="none" rotWithShape="1">
              <a:gsLst>
                <a:gs pos="0">
                  <a:srgbClr val="3A495C"/>
                </a:gs>
                <a:gs pos="30000">
                  <a:srgbClr val="4C6078"/>
                </a:gs>
                <a:gs pos="70000">
                  <a:srgbClr val="607896"/>
                </a:gs>
                <a:gs pos="100000">
                  <a:srgbClr val="6B83A1"/>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grpSp>
          <p:nvGrpSpPr>
            <p:cNvPr id="13" name="Group 12">
              <a:extLst>
                <a:ext uri="{FF2B5EF4-FFF2-40B4-BE49-F238E27FC236}">
                  <a16:creationId xmlns:a16="http://schemas.microsoft.com/office/drawing/2014/main" id="{ABAC9780-1B8F-1C8B-C213-D999A1C9D7F2}"/>
                </a:ext>
              </a:extLst>
            </p:cNvPr>
            <p:cNvGrpSpPr/>
            <p:nvPr userDrawn="1"/>
          </p:nvGrpSpPr>
          <p:grpSpPr>
            <a:xfrm>
              <a:off x="19027" y="-32617"/>
              <a:ext cx="4760307" cy="5849320"/>
              <a:chOff x="19027" y="-32617"/>
              <a:chExt cx="4760307" cy="5849320"/>
            </a:xfrm>
          </p:grpSpPr>
          <p:pic>
            <p:nvPicPr>
              <p:cNvPr id="4" name="Picture 3" descr="A silhouette of a person touching their chin&#10;&#10;Description automatically generated">
                <a:extLst>
                  <a:ext uri="{FF2B5EF4-FFF2-40B4-BE49-F238E27FC236}">
                    <a16:creationId xmlns:a16="http://schemas.microsoft.com/office/drawing/2014/main" id="{DA71A909-CB0D-7220-6B14-CA2EC0059D66}"/>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a:stretch/>
            </p:blipFill>
            <p:spPr>
              <a:xfrm>
                <a:off x="19027" y="1735050"/>
                <a:ext cx="4760307" cy="4081653"/>
              </a:xfrm>
              <a:prstGeom prst="rect">
                <a:avLst/>
              </a:prstGeom>
            </p:spPr>
          </p:pic>
          <p:pic>
            <p:nvPicPr>
              <p:cNvPr id="10" name="Picture 9" descr="A silhouette of a person touching their chin&#10;&#10;Description automatically generated">
                <a:extLst>
                  <a:ext uri="{FF2B5EF4-FFF2-40B4-BE49-F238E27FC236}">
                    <a16:creationId xmlns:a16="http://schemas.microsoft.com/office/drawing/2014/main" id="{A0B957BC-217E-DEF0-D611-665CF5D4AC4C}"/>
                  </a:ext>
                </a:extLst>
              </p:cNvPr>
              <p:cNvPicPr>
                <a:picLocks noChangeAspect="1"/>
              </p:cNvPicPr>
              <p:nvPr userDrawn="1"/>
            </p:nvPicPr>
            <p:blipFill>
              <a:blip r:embed="rId4">
                <a:extLst>
                  <a:ext uri="{28A0092B-C50C-407E-A947-70E740481C1C}">
                    <a14:useLocalDpi xmlns:a14="http://schemas.microsoft.com/office/drawing/2010/main" val="0"/>
                  </a:ext>
                </a:extLst>
              </a:blip>
              <a:srcRect l="30760" r="5118" b="97641"/>
              <a:stretch/>
            </p:blipFill>
            <p:spPr>
              <a:xfrm flipV="1">
                <a:off x="19027" y="-32617"/>
                <a:ext cx="4760307" cy="1825933"/>
              </a:xfrm>
              <a:prstGeom prst="rect">
                <a:avLst/>
              </a:prstGeom>
            </p:spPr>
          </p:pic>
        </p:grpSp>
      </p:gr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2" name="Text Placeholder 25">
            <a:extLst>
              <a:ext uri="{FF2B5EF4-FFF2-40B4-BE49-F238E27FC236}">
                <a16:creationId xmlns:a16="http://schemas.microsoft.com/office/drawing/2014/main" id="{C7FD8813-6F76-4E8D-B2E9-44FAAFC1C065}"/>
              </a:ext>
            </a:extLst>
          </p:cNvPr>
          <p:cNvSpPr>
            <a:spLocks noGrp="1"/>
          </p:cNvSpPr>
          <p:nvPr>
            <p:ph type="body" sz="quarter" idx="21" hasCustomPrompt="1"/>
          </p:nvPr>
        </p:nvSpPr>
        <p:spPr>
          <a:xfrm>
            <a:off x="52540" y="398461"/>
            <a:ext cx="4662470" cy="1084263"/>
          </a:xfrm>
        </p:spPr>
        <p:txBody>
          <a:bodyPr anchor="ctr" anchorCtr="0">
            <a:normAutofit/>
          </a:bodyPr>
          <a:lstStyle>
            <a:lvl1pPr marL="0" indent="0" algn="ctr" defTabSz="914400" rtl="0" eaLnBrk="1" latinLnBrk="0" hangingPunct="1">
              <a:buNone/>
              <a:defRPr lang="en-US" sz="4200" b="1" i="0" kern="1200" dirty="0">
                <a:solidFill>
                  <a:schemeClr val="bg1"/>
                </a:solidFill>
                <a:latin typeface="Poppins Black" panose="00000A00000000000000" pitchFamily="2" charset="0"/>
                <a:ea typeface="+mn-ea"/>
                <a:cs typeface="Poppins Black" panose="00000A00000000000000" pitchFamily="2" charset="0"/>
              </a:defRPr>
            </a:lvl1pPr>
          </a:lstStyle>
          <a:p>
            <a:pPr lvl="0"/>
            <a:r>
              <a:rPr lang="en-US" dirty="0"/>
              <a:t>TBD</a:t>
            </a:r>
          </a:p>
        </p:txBody>
      </p:sp>
      <p:pic>
        <p:nvPicPr>
          <p:cNvPr id="16" name="Picture 15" descr="A silhouette of a person touching their chin&#10;&#10;Description automatically generated">
            <a:extLst>
              <a:ext uri="{FF2B5EF4-FFF2-40B4-BE49-F238E27FC236}">
                <a16:creationId xmlns:a16="http://schemas.microsoft.com/office/drawing/2014/main" id="{FFB466AC-DA91-4CB5-93CF-B388B24E48B5}"/>
              </a:ext>
            </a:extLst>
          </p:cNvPr>
          <p:cNvPicPr>
            <a:picLocks noChangeAspect="1"/>
          </p:cNvPicPr>
          <p:nvPr userDrawn="1"/>
        </p:nvPicPr>
        <p:blipFill>
          <a:blip r:embed="rId4">
            <a:extLst>
              <a:ext uri="{28A0092B-C50C-407E-A947-70E740481C1C}">
                <a14:useLocalDpi xmlns:a14="http://schemas.microsoft.com/office/drawing/2010/main" val="0"/>
              </a:ext>
            </a:extLst>
          </a:blip>
          <a:srcRect l="30760" t="1354" r="5118" b="97560"/>
          <a:stretch/>
        </p:blipFill>
        <p:spPr>
          <a:xfrm flipV="1">
            <a:off x="8668" y="5816702"/>
            <a:ext cx="4760307" cy="1046141"/>
          </a:xfrm>
          <a:prstGeom prst="rect">
            <a:avLst/>
          </a:prstGeom>
          <a:solidFill>
            <a:srgbClr val="C5D0D6"/>
          </a:solidFill>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lvl1pPr>
              <a:defRPr>
                <a:solidFill>
                  <a:schemeClr val="bg1"/>
                </a:solidFill>
              </a:defRPr>
            </a:lvl1pPr>
          </a:lstStyle>
          <a:p>
            <a:fld id="{56E42921-B966-4A62-852C-F7CA714BA7DB}" type="slidenum">
              <a:rPr lang="en-US" smtClean="0"/>
              <a:pPr/>
              <a:t>‹#›</a:t>
            </a:fld>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110772" y="6356350"/>
            <a:ext cx="5980814" cy="365125"/>
          </a:xfrm>
        </p:spPr>
        <p:txBody>
          <a:bodyPr/>
          <a:lstStyle>
            <a:lvl1pPr>
              <a:defRPr>
                <a:solidFill>
                  <a:schemeClr val="bg1"/>
                </a:solidFill>
              </a:defRPr>
            </a:lvl1pPr>
          </a:lstStyle>
          <a:p>
            <a:r>
              <a:rPr lang="en-US"/>
              <a:t>Copyright © 2024 Accelerated Innovation Group. All rights reserved.</a:t>
            </a:r>
          </a:p>
        </p:txBody>
      </p:sp>
    </p:spTree>
    <p:extLst>
      <p:ext uri="{BB962C8B-B14F-4D97-AF65-F5344CB8AC3E}">
        <p14:creationId xmlns:p14="http://schemas.microsoft.com/office/powerpoint/2010/main" val="8623048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0"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0"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4" name="Picture 3">
            <a:extLst>
              <a:ext uri="{FF2B5EF4-FFF2-40B4-BE49-F238E27FC236}">
                <a16:creationId xmlns:a16="http://schemas.microsoft.com/office/drawing/2014/main" id="{B1F580CC-E7C2-DCC9-A5C5-48C72DC34D8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54236" t="1468" r="5241" b="-1468"/>
          <a:stretch/>
        </p:blipFill>
        <p:spPr>
          <a:xfrm>
            <a:off x="-240593" y="-25942"/>
            <a:ext cx="5038958" cy="6994414"/>
          </a:xfrm>
          <a:prstGeom prst="rect">
            <a:avLst/>
          </a:prstGeom>
        </p:spPr>
      </p:pic>
      <p:pic>
        <p:nvPicPr>
          <p:cNvPr id="15" name="Graphic 14">
            <a:extLst>
              <a:ext uri="{FF2B5EF4-FFF2-40B4-BE49-F238E27FC236}">
                <a16:creationId xmlns:a16="http://schemas.microsoft.com/office/drawing/2014/main" id="{283E54AB-BCE4-1501-33A4-CC357821D9B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14325" y="6004877"/>
            <a:ext cx="705391" cy="702941"/>
          </a:xfrm>
          <a:prstGeom prst="rect">
            <a:avLst/>
          </a:prstGeom>
        </p:spPr>
      </p:pic>
      <p:sp>
        <p:nvSpPr>
          <p:cNvPr id="18" name="Rectangle 17">
            <a:extLst>
              <a:ext uri="{FF2B5EF4-FFF2-40B4-BE49-F238E27FC236}">
                <a16:creationId xmlns:a16="http://schemas.microsoft.com/office/drawing/2014/main" id="{A974CBD4-107D-6D67-6014-3D5E890C6DFE}"/>
              </a:ext>
            </a:extLst>
          </p:cNvPr>
          <p:cNvSpPr/>
          <p:nvPr userDrawn="1"/>
        </p:nvSpPr>
        <p:spPr>
          <a:xfrm>
            <a:off x="4779336" y="-22926"/>
            <a:ext cx="7412663" cy="6880926"/>
          </a:xfrm>
          <a:prstGeom prst="rect">
            <a:avLst/>
          </a:prstGeom>
          <a:gradFill flip="none" rotWithShape="1">
            <a:gsLst>
              <a:gs pos="0">
                <a:srgbClr val="392620"/>
              </a:gs>
              <a:gs pos="30000">
                <a:srgbClr val="69423B"/>
              </a:gs>
              <a:gs pos="70000">
                <a:srgbClr val="4F4442"/>
              </a:gs>
              <a:gs pos="100000">
                <a:srgbClr val="726E6B"/>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chemeClr val="bg1"/>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chemeClr val="bg1"/>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chemeClr val="bg1"/>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chemeClr val="bg1"/>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56385" y="319803"/>
            <a:ext cx="4779336" cy="523220"/>
          </a:xfrm>
          <a:prstGeom prst="rect">
            <a:avLst/>
          </a:prstGeom>
          <a:noFill/>
        </p:spPr>
        <p:txBody>
          <a:bodyPr wrap="square" rtlCol="0">
            <a:spAutoFit/>
          </a:bodyPr>
          <a:lstStyle/>
          <a:p>
            <a:pPr algn="ctr"/>
            <a:r>
              <a:rPr lang="en-US" sz="2800" b="1" i="0" dirty="0">
                <a:solidFill>
                  <a:schemeClr val="bg1"/>
                </a:solidFill>
                <a:latin typeface="Poppins Black" panose="00000A00000000000000" pitchFamily="2" charset="0"/>
                <a:cs typeface="Poppins Black" panose="00000A00000000000000" pitchFamily="2" charset="0"/>
              </a:rPr>
              <a:t>Demystifying GenAI</a:t>
            </a:r>
          </a:p>
        </p:txBody>
      </p:sp>
    </p:spTree>
    <p:extLst>
      <p:ext uri="{BB962C8B-B14F-4D97-AF65-F5344CB8AC3E}">
        <p14:creationId xmlns:p14="http://schemas.microsoft.com/office/powerpoint/2010/main" val="31777066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pic>
        <p:nvPicPr>
          <p:cNvPr id="7" name="Picture 6" descr="A child standing next to a wall&#10;&#10;Description automatically generated">
            <a:extLst>
              <a:ext uri="{FF2B5EF4-FFF2-40B4-BE49-F238E27FC236}">
                <a16:creationId xmlns:a16="http://schemas.microsoft.com/office/drawing/2014/main" id="{9DD34839-80E4-B57D-78EA-44373B6196C1}"/>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37102" r="13931"/>
          <a:stretch/>
        </p:blipFill>
        <p:spPr>
          <a:xfrm>
            <a:off x="-19029" y="-22926"/>
            <a:ext cx="4877758" cy="6880926"/>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6985222" y="733129"/>
            <a:ext cx="4440238" cy="1084263"/>
          </a:xfrm>
        </p:spPr>
        <p:txBody>
          <a:bodyPr anchor="ctr" anchorCtr="0"/>
          <a:lstStyle>
            <a:lvl1pPr marL="0" indent="0">
              <a:buNone/>
              <a:defRPr>
                <a:solidFill>
                  <a:srgbClr val="183352"/>
                </a:solidFill>
              </a:defRPr>
            </a:lvl1pPr>
          </a:lstStyle>
          <a:p>
            <a:pPr lvl="0"/>
            <a:r>
              <a:rPr lang="en-US"/>
              <a:t>TBD</a:t>
            </a:r>
          </a:p>
        </p:txBody>
      </p:sp>
      <p:sp>
        <p:nvSpPr>
          <p:cNvPr id="27" name="Text Placeholder 25">
            <a:extLst>
              <a:ext uri="{FF2B5EF4-FFF2-40B4-BE49-F238E27FC236}">
                <a16:creationId xmlns:a16="http://schemas.microsoft.com/office/drawing/2014/main" id="{7D6AB54E-12CC-427B-C3BE-E47189D42E09}"/>
              </a:ext>
            </a:extLst>
          </p:cNvPr>
          <p:cNvSpPr>
            <a:spLocks noGrp="1"/>
          </p:cNvSpPr>
          <p:nvPr>
            <p:ph type="body" sz="quarter" idx="18" hasCustomPrompt="1"/>
          </p:nvPr>
        </p:nvSpPr>
        <p:spPr>
          <a:xfrm>
            <a:off x="6985222" y="2102197"/>
            <a:ext cx="4440238" cy="1084263"/>
          </a:xfrm>
        </p:spPr>
        <p:txBody>
          <a:bodyPr anchor="ctr" anchorCtr="0"/>
          <a:lstStyle>
            <a:lvl1pPr marL="0" indent="0">
              <a:buNone/>
              <a:defRPr>
                <a:solidFill>
                  <a:srgbClr val="183352"/>
                </a:solidFill>
              </a:defRPr>
            </a:lvl1pPr>
          </a:lstStyle>
          <a:p>
            <a:pPr lvl="0"/>
            <a:r>
              <a:rPr lang="en-US"/>
              <a:t>TBD</a:t>
            </a:r>
          </a:p>
        </p:txBody>
      </p:sp>
      <p:sp>
        <p:nvSpPr>
          <p:cNvPr id="28" name="Text Placeholder 25">
            <a:extLst>
              <a:ext uri="{FF2B5EF4-FFF2-40B4-BE49-F238E27FC236}">
                <a16:creationId xmlns:a16="http://schemas.microsoft.com/office/drawing/2014/main" id="{09531641-B6E9-7E80-5AAF-D134C306FE12}"/>
              </a:ext>
            </a:extLst>
          </p:cNvPr>
          <p:cNvSpPr>
            <a:spLocks noGrp="1"/>
          </p:cNvSpPr>
          <p:nvPr>
            <p:ph type="body" sz="quarter" idx="19" hasCustomPrompt="1"/>
          </p:nvPr>
        </p:nvSpPr>
        <p:spPr>
          <a:xfrm>
            <a:off x="6985222" y="3471265"/>
            <a:ext cx="4440238" cy="1084263"/>
          </a:xfrm>
        </p:spPr>
        <p:txBody>
          <a:bodyPr anchor="ctr" anchorCtr="0"/>
          <a:lstStyle>
            <a:lvl1pPr marL="0" indent="0">
              <a:buNone/>
              <a:defRPr>
                <a:solidFill>
                  <a:srgbClr val="183352"/>
                </a:solidFill>
              </a:defRPr>
            </a:lvl1pPr>
          </a:lstStyle>
          <a:p>
            <a:pPr lvl="0"/>
            <a:r>
              <a:rPr lang="en-US"/>
              <a:t>TBD</a:t>
            </a:r>
          </a:p>
        </p:txBody>
      </p:sp>
      <p:sp>
        <p:nvSpPr>
          <p:cNvPr id="29" name="Text Placeholder 25">
            <a:extLst>
              <a:ext uri="{FF2B5EF4-FFF2-40B4-BE49-F238E27FC236}">
                <a16:creationId xmlns:a16="http://schemas.microsoft.com/office/drawing/2014/main" id="{7BA70B19-550A-FD21-E12B-5A9BF315F104}"/>
              </a:ext>
            </a:extLst>
          </p:cNvPr>
          <p:cNvSpPr>
            <a:spLocks noGrp="1"/>
          </p:cNvSpPr>
          <p:nvPr>
            <p:ph type="body" sz="quarter" idx="20" hasCustomPrompt="1"/>
          </p:nvPr>
        </p:nvSpPr>
        <p:spPr>
          <a:xfrm>
            <a:off x="6985222" y="4840334"/>
            <a:ext cx="4440238" cy="1084263"/>
          </a:xfrm>
        </p:spPr>
        <p:txBody>
          <a:bodyPr anchor="ctr" anchorCtr="0"/>
          <a:lstStyle>
            <a:lvl1pPr marL="0" indent="0">
              <a:buNone/>
              <a:defRPr>
                <a:solidFill>
                  <a:srgbClr val="183352"/>
                </a:solidFill>
              </a:defRPr>
            </a:lvl1pPr>
          </a:lstStyle>
          <a:p>
            <a:pPr lvl="0"/>
            <a:r>
              <a:rPr lang="en-US"/>
              <a:t>TBD</a:t>
            </a:r>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19029" y="272669"/>
            <a:ext cx="4779336" cy="646331"/>
          </a:xfrm>
          <a:prstGeom prst="rect">
            <a:avLst/>
          </a:prstGeom>
          <a:noFill/>
        </p:spPr>
        <p:txBody>
          <a:bodyPr wrap="square" rtlCol="0">
            <a:spAutoFit/>
          </a:bodyPr>
          <a:lstStyle/>
          <a:p>
            <a:pPr algn="ctr"/>
            <a:r>
              <a:rPr lang="en-US" sz="3600" b="1" i="0">
                <a:solidFill>
                  <a:srgbClr val="726E6B"/>
                </a:solidFill>
                <a:latin typeface="Poppins Black" panose="00000A00000000000000" pitchFamily="2" charset="0"/>
                <a:cs typeface="Poppins Black" panose="00000A00000000000000" pitchFamily="2" charset="0"/>
              </a:rPr>
              <a:t>Exec Summary</a:t>
            </a:r>
          </a:p>
        </p:txBody>
      </p:sp>
      <p:pic>
        <p:nvPicPr>
          <p:cNvPr id="10" name="Picture 9">
            <a:extLst>
              <a:ext uri="{FF2B5EF4-FFF2-40B4-BE49-F238E27FC236}">
                <a16:creationId xmlns:a16="http://schemas.microsoft.com/office/drawing/2014/main" id="{F4F71A8C-8198-6A69-BBFC-95770F5FA144}"/>
              </a:ext>
            </a:extLst>
          </p:cNvPr>
          <p:cNvPicPr>
            <a:picLocks noChangeAspect="1"/>
          </p:cNvPicPr>
          <p:nvPr userDrawn="1"/>
        </p:nvPicPr>
        <p:blipFill>
          <a:blip r:embed="rId3"/>
          <a:stretch>
            <a:fillRect/>
          </a:stretch>
        </p:blipFill>
        <p:spPr>
          <a:xfrm>
            <a:off x="214325" y="6070614"/>
            <a:ext cx="724438" cy="704088"/>
          </a:xfrm>
          <a:prstGeom prst="rect">
            <a:avLst/>
          </a:prstGeom>
        </p:spPr>
      </p:pic>
    </p:spTree>
    <p:extLst>
      <p:ext uri="{BB962C8B-B14F-4D97-AF65-F5344CB8AC3E}">
        <p14:creationId xmlns:p14="http://schemas.microsoft.com/office/powerpoint/2010/main" val="13315048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ios - Windows 2">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C4C9C75-F1BE-882A-9052-817222798F0E}"/>
              </a:ext>
            </a:extLst>
          </p:cNvPr>
          <p:cNvGrpSpPr/>
          <p:nvPr userDrawn="1"/>
        </p:nvGrpSpPr>
        <p:grpSpPr>
          <a:xfrm>
            <a:off x="-46029" y="-30368"/>
            <a:ext cx="12245988" cy="6888369"/>
            <a:chOff x="-46029" y="-30368"/>
            <a:chExt cx="12245988" cy="6888369"/>
          </a:xfrm>
        </p:grpSpPr>
        <p:pic>
          <p:nvPicPr>
            <p:cNvPr id="13" name="Picture 12" descr="A light shining on a wall&#10;&#10;Description automatically generated">
              <a:extLst>
                <a:ext uri="{FF2B5EF4-FFF2-40B4-BE49-F238E27FC236}">
                  <a16:creationId xmlns:a16="http://schemas.microsoft.com/office/drawing/2014/main" id="{31424946-46E5-61A7-1145-455341A44E42}"/>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16" name="Rectangle 15">
              <a:extLst>
                <a:ext uri="{FF2B5EF4-FFF2-40B4-BE49-F238E27FC236}">
                  <a16:creationId xmlns:a16="http://schemas.microsoft.com/office/drawing/2014/main" id="{A3D6B9CF-7440-07CB-314E-087869D52CA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887888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os - Windows 3">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grpSp>
        <p:nvGrpSpPr>
          <p:cNvPr id="19" name="Group 18">
            <a:extLst>
              <a:ext uri="{FF2B5EF4-FFF2-40B4-BE49-F238E27FC236}">
                <a16:creationId xmlns:a16="http://schemas.microsoft.com/office/drawing/2014/main" id="{82B16BCF-F0C8-F22C-489B-72D420D40562}"/>
              </a:ext>
            </a:extLst>
          </p:cNvPr>
          <p:cNvGrpSpPr/>
          <p:nvPr userDrawn="1"/>
        </p:nvGrpSpPr>
        <p:grpSpPr>
          <a:xfrm>
            <a:off x="-46029" y="-30368"/>
            <a:ext cx="12245988" cy="6888369"/>
            <a:chOff x="-46029" y="-30368"/>
            <a:chExt cx="12245988" cy="6888369"/>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9" name="Rectangle 8">
              <a:extLst>
                <a:ext uri="{FF2B5EF4-FFF2-40B4-BE49-F238E27FC236}">
                  <a16:creationId xmlns:a16="http://schemas.microsoft.com/office/drawing/2014/main" id="{6521F41C-0986-D8FD-AA66-5C0367613970}"/>
                </a:ext>
              </a:extLst>
            </p:cNvPr>
            <p:cNvSpPr/>
            <p:nvPr userDrawn="1"/>
          </p:nvSpPr>
          <p:spPr>
            <a:xfrm>
              <a:off x="-46029" y="-30368"/>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7018996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ios - Windows 4">
    <p:spTree>
      <p:nvGrpSpPr>
        <p:cNvPr id="1" name=""/>
        <p:cNvGrpSpPr/>
        <p:nvPr/>
      </p:nvGrpSpPr>
      <p:grpSpPr>
        <a:xfrm>
          <a:off x="0" y="0"/>
          <a:ext cx="0" cy="0"/>
          <a:chOff x="0" y="0"/>
          <a:chExt cx="0" cy="0"/>
        </a:xfrm>
      </p:grpSpPr>
      <p:pic>
        <p:nvPicPr>
          <p:cNvPr id="23" name="Picture 22" descr="A light shining on a wall&#10;&#10;Description automatically generated">
            <a:extLst>
              <a:ext uri="{FF2B5EF4-FFF2-40B4-BE49-F238E27FC236}">
                <a16:creationId xmlns:a16="http://schemas.microsoft.com/office/drawing/2014/main" id="{550E88D8-9260-3F86-133E-36299D550B9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7813" b="7813"/>
          <a:stretch/>
        </p:blipFill>
        <p:spPr>
          <a:xfrm>
            <a:off x="-46029" y="-30368"/>
            <a:ext cx="12245988" cy="6888368"/>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46029" y="-30369"/>
            <a:ext cx="12245988" cy="6888369"/>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4176281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ios - Light Grey 2">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FE53702-81AE-688C-592E-9E2A0333342B}"/>
              </a:ext>
            </a:extLst>
          </p:cNvPr>
          <p:cNvGrpSpPr/>
          <p:nvPr userDrawn="1"/>
        </p:nvGrpSpPr>
        <p:grpSpPr>
          <a:xfrm>
            <a:off x="-53988" y="-74518"/>
            <a:ext cx="12299976" cy="7007035"/>
            <a:chOff x="-53988" y="-74518"/>
            <a:chExt cx="12299976" cy="7007035"/>
          </a:xfrm>
        </p:grpSpPr>
        <p:pic>
          <p:nvPicPr>
            <p:cNvPr id="13" name="Picture 12" descr="A white and grey background&#10;&#10;Description automatically generated">
              <a:extLst>
                <a:ext uri="{FF2B5EF4-FFF2-40B4-BE49-F238E27FC236}">
                  <a16:creationId xmlns:a16="http://schemas.microsoft.com/office/drawing/2014/main" id="{287F4DF4-8F91-EC5A-7C29-520D27EDBEB6}"/>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6" name="Rectangle 15">
              <a:extLst>
                <a:ext uri="{FF2B5EF4-FFF2-40B4-BE49-F238E27FC236}">
                  <a16:creationId xmlns:a16="http://schemas.microsoft.com/office/drawing/2014/main" id="{27D655D7-4DFC-DC60-4F16-15157BAA222F}"/>
                </a:ext>
              </a:extLst>
            </p:cNvPr>
            <p:cNvSpPr/>
            <p:nvPr userDrawn="1"/>
          </p:nvSpPr>
          <p:spPr>
            <a:xfrm>
              <a:off x="-53988" y="-74518"/>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userDrawn="1">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userDrawn="1">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userDrawn="1">
            <p:ph type="pic" sz="quarter" idx="13"/>
          </p:nvPr>
        </p:nvSpPr>
        <p:spPr>
          <a:xfrm>
            <a:off x="2718057"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userDrawn="1">
            <p:ph type="body" sz="quarter" idx="15" hasCustomPrompt="1"/>
          </p:nvPr>
        </p:nvSpPr>
        <p:spPr>
          <a:xfrm>
            <a:off x="2718056"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userDrawn="1">
            <p:ph type="pic" sz="quarter" idx="17" hasCustomPrompt="1"/>
          </p:nvPr>
        </p:nvSpPr>
        <p:spPr>
          <a:xfrm>
            <a:off x="5298303"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userDrawn="1">
            <p:ph type="body" sz="quarter" idx="19" hasCustomPrompt="1"/>
          </p:nvPr>
        </p:nvSpPr>
        <p:spPr>
          <a:xfrm>
            <a:off x="2718056"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65467"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userDrawn="1">
            <p:ph type="pic" sz="quarter" idx="20"/>
          </p:nvPr>
        </p:nvSpPr>
        <p:spPr>
          <a:xfrm>
            <a:off x="6800946"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userDrawn="1">
            <p:ph type="body" sz="quarter" idx="21" hasCustomPrompt="1"/>
          </p:nvPr>
        </p:nvSpPr>
        <p:spPr>
          <a:xfrm>
            <a:off x="6800945"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userDrawn="1">
            <p:ph type="pic" sz="quarter" idx="22" hasCustomPrompt="1"/>
          </p:nvPr>
        </p:nvSpPr>
        <p:spPr>
          <a:xfrm>
            <a:off x="9381192"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userDrawn="1">
            <p:ph type="body" sz="quarter" idx="23" hasCustomPrompt="1"/>
          </p:nvPr>
        </p:nvSpPr>
        <p:spPr>
          <a:xfrm>
            <a:off x="6800945"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132369936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ios - Light Grey 3">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41A3E6BB-814C-8C75-DB2D-8A9D433230BB}"/>
              </a:ext>
            </a:extLst>
          </p:cNvPr>
          <p:cNvGrpSpPr/>
          <p:nvPr userDrawn="1"/>
        </p:nvGrpSpPr>
        <p:grpSpPr>
          <a:xfrm>
            <a:off x="-53988" y="0"/>
            <a:ext cx="12299976" cy="7007035"/>
            <a:chOff x="-53988" y="0"/>
            <a:chExt cx="12299976" cy="7007035"/>
          </a:xfrm>
        </p:grpSpPr>
        <p:pic>
          <p:nvPicPr>
            <p:cNvPr id="21" name="Picture 20" descr="A white and grey background&#10;&#10;Description automatically generated">
              <a:extLst>
                <a:ext uri="{FF2B5EF4-FFF2-40B4-BE49-F238E27FC236}">
                  <a16:creationId xmlns:a16="http://schemas.microsoft.com/office/drawing/2014/main" id="{3D1CE687-6DC2-9194-6446-5FF9F4A504D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22" name="Rectangle 21">
              <a:extLst>
                <a:ext uri="{FF2B5EF4-FFF2-40B4-BE49-F238E27FC236}">
                  <a16:creationId xmlns:a16="http://schemas.microsoft.com/office/drawing/2014/main" id="{EB959E25-9981-55C0-A79D-B8AA3D541AFB}"/>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624919" y="1818502"/>
            <a:ext cx="2779728" cy="2816225"/>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624918" y="4779189"/>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3205165" y="4779189"/>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624918" y="5059467"/>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10" name="Picture Placeholder 3">
            <a:extLst>
              <a:ext uri="{FF2B5EF4-FFF2-40B4-BE49-F238E27FC236}">
                <a16:creationId xmlns:a16="http://schemas.microsoft.com/office/drawing/2014/main" id="{474E795F-332B-B9B8-666A-B1599DCB9ADB}"/>
              </a:ext>
            </a:extLst>
          </p:cNvPr>
          <p:cNvSpPr>
            <a:spLocks noGrp="1"/>
          </p:cNvSpPr>
          <p:nvPr>
            <p:ph type="pic" sz="quarter" idx="20"/>
          </p:nvPr>
        </p:nvSpPr>
        <p:spPr>
          <a:xfrm>
            <a:off x="8790081" y="1803999"/>
            <a:ext cx="2779728" cy="2816225"/>
          </a:xfrm>
          <a:prstGeom prst="ellipse">
            <a:avLst/>
          </a:prstGeom>
        </p:spPr>
        <p:txBody>
          <a:bodyPr/>
          <a:lstStyle/>
          <a:p>
            <a:endParaRPr lang="en-US"/>
          </a:p>
        </p:txBody>
      </p:sp>
      <p:sp>
        <p:nvSpPr>
          <p:cNvPr id="12" name="Text Placeholder 14">
            <a:extLst>
              <a:ext uri="{FF2B5EF4-FFF2-40B4-BE49-F238E27FC236}">
                <a16:creationId xmlns:a16="http://schemas.microsoft.com/office/drawing/2014/main" id="{E8008271-CDAA-5FAF-2DC5-F0E4C7B59E9C}"/>
              </a:ext>
            </a:extLst>
          </p:cNvPr>
          <p:cNvSpPr>
            <a:spLocks noGrp="1"/>
          </p:cNvSpPr>
          <p:nvPr>
            <p:ph type="body" sz="quarter" idx="21" hasCustomPrompt="1"/>
          </p:nvPr>
        </p:nvSpPr>
        <p:spPr>
          <a:xfrm>
            <a:off x="8790080"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4" name="Picture Placeholder 19">
            <a:extLst>
              <a:ext uri="{FF2B5EF4-FFF2-40B4-BE49-F238E27FC236}">
                <a16:creationId xmlns:a16="http://schemas.microsoft.com/office/drawing/2014/main" id="{DD6C37D1-18C5-AAD3-A178-008B0D650EB3}"/>
              </a:ext>
            </a:extLst>
          </p:cNvPr>
          <p:cNvSpPr>
            <a:spLocks noGrp="1"/>
          </p:cNvSpPr>
          <p:nvPr>
            <p:ph type="pic" sz="quarter" idx="22" hasCustomPrompt="1"/>
          </p:nvPr>
        </p:nvSpPr>
        <p:spPr>
          <a:xfrm>
            <a:off x="11370327" y="4764686"/>
            <a:ext cx="715253" cy="687297"/>
          </a:xfrm>
        </p:spPr>
        <p:txBody>
          <a:bodyPr>
            <a:noAutofit/>
          </a:bodyPr>
          <a:lstStyle>
            <a:lvl1pPr marL="0" indent="0">
              <a:buNone/>
              <a:defRPr sz="1100"/>
            </a:lvl1pPr>
          </a:lstStyle>
          <a:p>
            <a:r>
              <a:rPr lang="en-US"/>
              <a:t>QR Cod e</a:t>
            </a:r>
          </a:p>
        </p:txBody>
      </p:sp>
      <p:sp>
        <p:nvSpPr>
          <p:cNvPr id="17" name="Text Placeholder 14">
            <a:extLst>
              <a:ext uri="{FF2B5EF4-FFF2-40B4-BE49-F238E27FC236}">
                <a16:creationId xmlns:a16="http://schemas.microsoft.com/office/drawing/2014/main" id="{7E7C3B31-9A96-1B20-1960-EBECB84F4636}"/>
              </a:ext>
            </a:extLst>
          </p:cNvPr>
          <p:cNvSpPr>
            <a:spLocks noGrp="1"/>
          </p:cNvSpPr>
          <p:nvPr>
            <p:ph type="body" sz="quarter" idx="23" hasCustomPrompt="1"/>
          </p:nvPr>
        </p:nvSpPr>
        <p:spPr>
          <a:xfrm>
            <a:off x="8790080"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4750455" y="1803999"/>
            <a:ext cx="2779728" cy="2816225"/>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4750454" y="476468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7330701" y="4764686"/>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4750454" y="504496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440081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os - Light Grey 4">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B042D3C-3CAF-2E8C-0BFC-8650DCD04168}"/>
              </a:ext>
            </a:extLst>
          </p:cNvPr>
          <p:cNvGrpSpPr/>
          <p:nvPr userDrawn="1"/>
        </p:nvGrpSpPr>
        <p:grpSpPr>
          <a:xfrm>
            <a:off x="-53988" y="0"/>
            <a:ext cx="12299976" cy="7007035"/>
            <a:chOff x="-53988" y="0"/>
            <a:chExt cx="12299976" cy="7007035"/>
          </a:xfrm>
        </p:grpSpPr>
        <p:pic>
          <p:nvPicPr>
            <p:cNvPr id="12" name="Picture 11" descr="A white and grey background&#10;&#10;Description automatically generated">
              <a:extLst>
                <a:ext uri="{FF2B5EF4-FFF2-40B4-BE49-F238E27FC236}">
                  <a16:creationId xmlns:a16="http://schemas.microsoft.com/office/drawing/2014/main" id="{7EB4CAED-6F38-355F-71B9-CF71DD2A9D2A}"/>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53988" y="0"/>
              <a:ext cx="12192000" cy="6858000"/>
            </a:xfrm>
            <a:prstGeom prst="rect">
              <a:avLst/>
            </a:prstGeom>
          </p:spPr>
        </p:pic>
        <p:sp>
          <p:nvSpPr>
            <p:cNvPr id="14" name="Rectangle 13">
              <a:extLst>
                <a:ext uri="{FF2B5EF4-FFF2-40B4-BE49-F238E27FC236}">
                  <a16:creationId xmlns:a16="http://schemas.microsoft.com/office/drawing/2014/main" id="{8D5949AC-3ECA-F1F5-46E6-97B896E33284}"/>
                </a:ext>
              </a:extLst>
            </p:cNvPr>
            <p:cNvSpPr/>
            <p:nvPr userDrawn="1"/>
          </p:nvSpPr>
          <p:spPr>
            <a:xfrm>
              <a:off x="-53988" y="0"/>
              <a:ext cx="12299976" cy="7007035"/>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gr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2" name="Picture 1">
            <a:extLst>
              <a:ext uri="{FF2B5EF4-FFF2-40B4-BE49-F238E27FC236}">
                <a16:creationId xmlns:a16="http://schemas.microsoft.com/office/drawing/2014/main" id="{3D56978B-7161-BC18-B9B5-756AD8DA950D}"/>
              </a:ext>
            </a:extLst>
          </p:cNvPr>
          <p:cNvPicPr>
            <a:picLocks noChangeAspect="1"/>
          </p:cNvPicPr>
          <p:nvPr userDrawn="1"/>
        </p:nvPicPr>
        <p:blipFill>
          <a:blip r:embed="rId3"/>
          <a:stretch>
            <a:fillRect/>
          </a:stretch>
        </p:blipFill>
        <p:spPr>
          <a:xfrm>
            <a:off x="262172" y="6004877"/>
            <a:ext cx="724438" cy="704088"/>
          </a:xfrm>
          <a:prstGeom prst="rect">
            <a:avLst/>
          </a:prstGeom>
        </p:spPr>
      </p:pic>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4" name="Picture Placeholder 3">
            <a:extLst>
              <a:ext uri="{FF2B5EF4-FFF2-40B4-BE49-F238E27FC236}">
                <a16:creationId xmlns:a16="http://schemas.microsoft.com/office/drawing/2014/main" id="{C4BC2E58-A7EE-DE5D-36F8-F45AB89C7B3E}"/>
              </a:ext>
            </a:extLst>
          </p:cNvPr>
          <p:cNvSpPr>
            <a:spLocks noGrp="1"/>
          </p:cNvSpPr>
          <p:nvPr>
            <p:ph type="pic" sz="quarter" idx="13"/>
          </p:nvPr>
        </p:nvSpPr>
        <p:spPr>
          <a:xfrm>
            <a:off x="581581" y="1925643"/>
            <a:ext cx="1719683" cy="1708012"/>
          </a:xfrm>
          <a:prstGeom prst="ellipse">
            <a:avLst/>
          </a:prstGeom>
        </p:spPr>
        <p:txBody>
          <a:bodyPr/>
          <a:lstStyle/>
          <a:p>
            <a:endParaRPr lang="en-US"/>
          </a:p>
        </p:txBody>
      </p:sp>
      <p:sp>
        <p:nvSpPr>
          <p:cNvPr id="15" name="Text Placeholder 14">
            <a:extLst>
              <a:ext uri="{FF2B5EF4-FFF2-40B4-BE49-F238E27FC236}">
                <a16:creationId xmlns:a16="http://schemas.microsoft.com/office/drawing/2014/main" id="{8648BA4B-23E9-C5B5-B4CF-0D2C5FE8DBF3}"/>
              </a:ext>
            </a:extLst>
          </p:cNvPr>
          <p:cNvSpPr>
            <a:spLocks noGrp="1"/>
          </p:cNvSpPr>
          <p:nvPr>
            <p:ph type="body" sz="quarter" idx="15" hasCustomPrompt="1"/>
          </p:nvPr>
        </p:nvSpPr>
        <p:spPr>
          <a:xfrm>
            <a:off x="2420586" y="2400016"/>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0" name="Picture Placeholder 19">
            <a:extLst>
              <a:ext uri="{FF2B5EF4-FFF2-40B4-BE49-F238E27FC236}">
                <a16:creationId xmlns:a16="http://schemas.microsoft.com/office/drawing/2014/main" id="{F4648713-8994-C565-4FCB-3B18F11B5666}"/>
              </a:ext>
            </a:extLst>
          </p:cNvPr>
          <p:cNvSpPr>
            <a:spLocks noGrp="1"/>
          </p:cNvSpPr>
          <p:nvPr>
            <p:ph type="pic" sz="quarter" idx="17" hasCustomPrompt="1"/>
          </p:nvPr>
        </p:nvSpPr>
        <p:spPr>
          <a:xfrm>
            <a:off x="5000833" y="2400016"/>
            <a:ext cx="715253" cy="687297"/>
          </a:xfrm>
        </p:spPr>
        <p:txBody>
          <a:bodyPr>
            <a:noAutofit/>
          </a:bodyPr>
          <a:lstStyle>
            <a:lvl1pPr marL="0" indent="0">
              <a:buNone/>
              <a:defRPr sz="1100"/>
            </a:lvl1pPr>
          </a:lstStyle>
          <a:p>
            <a:r>
              <a:rPr lang="en-US"/>
              <a:t>QR Cod e</a:t>
            </a:r>
          </a:p>
        </p:txBody>
      </p:sp>
      <p:sp>
        <p:nvSpPr>
          <p:cNvPr id="3" name="Text Placeholder 14">
            <a:extLst>
              <a:ext uri="{FF2B5EF4-FFF2-40B4-BE49-F238E27FC236}">
                <a16:creationId xmlns:a16="http://schemas.microsoft.com/office/drawing/2014/main" id="{CE5F9C5B-5B71-DFFE-4F78-9C280C28875B}"/>
              </a:ext>
            </a:extLst>
          </p:cNvPr>
          <p:cNvSpPr>
            <a:spLocks noGrp="1"/>
          </p:cNvSpPr>
          <p:nvPr>
            <p:ph type="body" sz="quarter" idx="19" hasCustomPrompt="1"/>
          </p:nvPr>
        </p:nvSpPr>
        <p:spPr>
          <a:xfrm>
            <a:off x="2420586" y="2680294"/>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7" name="Freeform: Shape 6">
            <a:extLst>
              <a:ext uri="{FF2B5EF4-FFF2-40B4-BE49-F238E27FC236}">
                <a16:creationId xmlns:a16="http://schemas.microsoft.com/office/drawing/2014/main" id="{BCCF00F6-ABE4-DB62-09CF-33E92C3A42E6}"/>
              </a:ext>
            </a:extLst>
          </p:cNvPr>
          <p:cNvSpPr/>
          <p:nvPr userDrawn="1"/>
        </p:nvSpPr>
        <p:spPr>
          <a:xfrm>
            <a:off x="6878469" y="-1"/>
            <a:ext cx="5304383" cy="1307806"/>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3A495C"/>
              </a:gs>
              <a:gs pos="30000">
                <a:srgbClr val="4C6078"/>
              </a:gs>
              <a:gs pos="70000">
                <a:srgbClr val="607896"/>
              </a:gs>
              <a:gs pos="100000">
                <a:srgbClr val="6B83A1"/>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TextBox 10">
            <a:extLst>
              <a:ext uri="{FF2B5EF4-FFF2-40B4-BE49-F238E27FC236}">
                <a16:creationId xmlns:a16="http://schemas.microsoft.com/office/drawing/2014/main" id="{5CFA19DC-76FF-EF86-B2E2-9D106F15B63D}"/>
              </a:ext>
            </a:extLst>
          </p:cNvPr>
          <p:cNvSpPr txBox="1"/>
          <p:nvPr userDrawn="1"/>
        </p:nvSpPr>
        <p:spPr>
          <a:xfrm>
            <a:off x="8045954" y="356517"/>
            <a:ext cx="3265096" cy="646331"/>
          </a:xfrm>
          <a:prstGeom prst="rect">
            <a:avLst/>
          </a:prstGeom>
          <a:noFill/>
        </p:spPr>
        <p:txBody>
          <a:bodyPr wrap="square" rtlCol="0">
            <a:spAutoFit/>
          </a:bodyPr>
          <a:lstStyle/>
          <a:p>
            <a:pPr algn="ctr"/>
            <a:r>
              <a:rPr lang="en-US" sz="3600" b="1" i="0">
                <a:solidFill>
                  <a:schemeClr val="bg1"/>
                </a:solidFill>
                <a:latin typeface="Poppins Black" panose="00000A00000000000000" pitchFamily="2" charset="0"/>
                <a:cs typeface="Poppins Black" panose="00000A00000000000000" pitchFamily="2" charset="0"/>
              </a:rPr>
              <a:t>OUR TEAM</a:t>
            </a:r>
          </a:p>
        </p:txBody>
      </p:sp>
      <p:sp>
        <p:nvSpPr>
          <p:cNvPr id="8" name="Picture Placeholder 3">
            <a:extLst>
              <a:ext uri="{FF2B5EF4-FFF2-40B4-BE49-F238E27FC236}">
                <a16:creationId xmlns:a16="http://schemas.microsoft.com/office/drawing/2014/main" id="{2C6546FF-BFC6-1737-50AB-BAB425BE2A44}"/>
              </a:ext>
            </a:extLst>
          </p:cNvPr>
          <p:cNvSpPr>
            <a:spLocks noGrp="1"/>
          </p:cNvSpPr>
          <p:nvPr>
            <p:ph type="pic" sz="quarter" idx="24"/>
          </p:nvPr>
        </p:nvSpPr>
        <p:spPr>
          <a:xfrm>
            <a:off x="6678931" y="1911140"/>
            <a:ext cx="1719683" cy="1708012"/>
          </a:xfrm>
          <a:prstGeom prst="ellipse">
            <a:avLst/>
          </a:prstGeom>
        </p:spPr>
        <p:txBody>
          <a:bodyPr/>
          <a:lstStyle/>
          <a:p>
            <a:endParaRPr lang="en-US"/>
          </a:p>
        </p:txBody>
      </p:sp>
      <p:sp>
        <p:nvSpPr>
          <p:cNvPr id="13" name="Text Placeholder 14">
            <a:extLst>
              <a:ext uri="{FF2B5EF4-FFF2-40B4-BE49-F238E27FC236}">
                <a16:creationId xmlns:a16="http://schemas.microsoft.com/office/drawing/2014/main" id="{80A940CB-B910-B7B6-8D6A-93399430C69C}"/>
              </a:ext>
            </a:extLst>
          </p:cNvPr>
          <p:cNvSpPr>
            <a:spLocks noGrp="1"/>
          </p:cNvSpPr>
          <p:nvPr>
            <p:ph type="body" sz="quarter" idx="25" hasCustomPrompt="1"/>
          </p:nvPr>
        </p:nvSpPr>
        <p:spPr>
          <a:xfrm>
            <a:off x="8517936" y="2400015"/>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16" name="Picture Placeholder 19">
            <a:extLst>
              <a:ext uri="{FF2B5EF4-FFF2-40B4-BE49-F238E27FC236}">
                <a16:creationId xmlns:a16="http://schemas.microsoft.com/office/drawing/2014/main" id="{2A01D4C7-112D-8917-CCBE-CC173AFC76FE}"/>
              </a:ext>
            </a:extLst>
          </p:cNvPr>
          <p:cNvSpPr>
            <a:spLocks noGrp="1"/>
          </p:cNvSpPr>
          <p:nvPr>
            <p:ph type="pic" sz="quarter" idx="26" hasCustomPrompt="1"/>
          </p:nvPr>
        </p:nvSpPr>
        <p:spPr>
          <a:xfrm>
            <a:off x="11098183" y="2400015"/>
            <a:ext cx="715253" cy="687297"/>
          </a:xfrm>
        </p:spPr>
        <p:txBody>
          <a:bodyPr>
            <a:noAutofit/>
          </a:bodyPr>
          <a:lstStyle>
            <a:lvl1pPr marL="0" indent="0">
              <a:buNone/>
              <a:defRPr sz="1100"/>
            </a:lvl1pPr>
          </a:lstStyle>
          <a:p>
            <a:r>
              <a:rPr lang="en-US"/>
              <a:t>QR Cod e</a:t>
            </a:r>
          </a:p>
        </p:txBody>
      </p:sp>
      <p:sp>
        <p:nvSpPr>
          <p:cNvPr id="18" name="Text Placeholder 14">
            <a:extLst>
              <a:ext uri="{FF2B5EF4-FFF2-40B4-BE49-F238E27FC236}">
                <a16:creationId xmlns:a16="http://schemas.microsoft.com/office/drawing/2014/main" id="{081C8C91-3FA5-EBCB-2C74-5BB2A5CE3CE7}"/>
              </a:ext>
            </a:extLst>
          </p:cNvPr>
          <p:cNvSpPr>
            <a:spLocks noGrp="1"/>
          </p:cNvSpPr>
          <p:nvPr>
            <p:ph type="body" sz="quarter" idx="27" hasCustomPrompt="1"/>
          </p:nvPr>
        </p:nvSpPr>
        <p:spPr>
          <a:xfrm>
            <a:off x="8517936" y="2680293"/>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19" name="Picture Placeholder 3">
            <a:extLst>
              <a:ext uri="{FF2B5EF4-FFF2-40B4-BE49-F238E27FC236}">
                <a16:creationId xmlns:a16="http://schemas.microsoft.com/office/drawing/2014/main" id="{0660D9C9-710E-9F2A-70EE-668FD61498B2}"/>
              </a:ext>
            </a:extLst>
          </p:cNvPr>
          <p:cNvSpPr>
            <a:spLocks noGrp="1"/>
          </p:cNvSpPr>
          <p:nvPr>
            <p:ph type="pic" sz="quarter" idx="28"/>
          </p:nvPr>
        </p:nvSpPr>
        <p:spPr>
          <a:xfrm>
            <a:off x="581581" y="3768400"/>
            <a:ext cx="1719683" cy="1708012"/>
          </a:xfrm>
          <a:prstGeom prst="ellipse">
            <a:avLst/>
          </a:prstGeom>
        </p:spPr>
        <p:txBody>
          <a:bodyPr/>
          <a:lstStyle/>
          <a:p>
            <a:endParaRPr lang="en-US"/>
          </a:p>
        </p:txBody>
      </p:sp>
      <p:sp>
        <p:nvSpPr>
          <p:cNvPr id="21" name="Text Placeholder 14">
            <a:extLst>
              <a:ext uri="{FF2B5EF4-FFF2-40B4-BE49-F238E27FC236}">
                <a16:creationId xmlns:a16="http://schemas.microsoft.com/office/drawing/2014/main" id="{3C670865-1EC0-670E-5C90-A8F09862694F}"/>
              </a:ext>
            </a:extLst>
          </p:cNvPr>
          <p:cNvSpPr>
            <a:spLocks noGrp="1"/>
          </p:cNvSpPr>
          <p:nvPr>
            <p:ph type="body" sz="quarter" idx="29" hasCustomPrompt="1"/>
          </p:nvPr>
        </p:nvSpPr>
        <p:spPr>
          <a:xfrm>
            <a:off x="2420586" y="4242773"/>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2" name="Picture Placeholder 19">
            <a:extLst>
              <a:ext uri="{FF2B5EF4-FFF2-40B4-BE49-F238E27FC236}">
                <a16:creationId xmlns:a16="http://schemas.microsoft.com/office/drawing/2014/main" id="{560139EA-41A5-7FDE-2B56-2689037A0D31}"/>
              </a:ext>
            </a:extLst>
          </p:cNvPr>
          <p:cNvSpPr>
            <a:spLocks noGrp="1"/>
          </p:cNvSpPr>
          <p:nvPr>
            <p:ph type="pic" sz="quarter" idx="30" hasCustomPrompt="1"/>
          </p:nvPr>
        </p:nvSpPr>
        <p:spPr>
          <a:xfrm>
            <a:off x="5000833" y="4242773"/>
            <a:ext cx="715253" cy="687297"/>
          </a:xfrm>
        </p:spPr>
        <p:txBody>
          <a:bodyPr>
            <a:noAutofit/>
          </a:bodyPr>
          <a:lstStyle>
            <a:lvl1pPr marL="0" indent="0">
              <a:buNone/>
              <a:defRPr sz="1100"/>
            </a:lvl1pPr>
          </a:lstStyle>
          <a:p>
            <a:r>
              <a:rPr lang="en-US"/>
              <a:t>QR Cod e</a:t>
            </a:r>
          </a:p>
        </p:txBody>
      </p:sp>
      <p:sp>
        <p:nvSpPr>
          <p:cNvPr id="24" name="Text Placeholder 14">
            <a:extLst>
              <a:ext uri="{FF2B5EF4-FFF2-40B4-BE49-F238E27FC236}">
                <a16:creationId xmlns:a16="http://schemas.microsoft.com/office/drawing/2014/main" id="{6F5A3F4A-027F-B341-A6BA-EC9B7F8D7434}"/>
              </a:ext>
            </a:extLst>
          </p:cNvPr>
          <p:cNvSpPr>
            <a:spLocks noGrp="1"/>
          </p:cNvSpPr>
          <p:nvPr>
            <p:ph type="body" sz="quarter" idx="31" hasCustomPrompt="1"/>
          </p:nvPr>
        </p:nvSpPr>
        <p:spPr>
          <a:xfrm>
            <a:off x="2420586" y="4523051"/>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
        <p:nvSpPr>
          <p:cNvPr id="25" name="Picture Placeholder 3">
            <a:extLst>
              <a:ext uri="{FF2B5EF4-FFF2-40B4-BE49-F238E27FC236}">
                <a16:creationId xmlns:a16="http://schemas.microsoft.com/office/drawing/2014/main" id="{EA66EFDB-9860-0CC5-943F-6FBAFD365BA6}"/>
              </a:ext>
            </a:extLst>
          </p:cNvPr>
          <p:cNvSpPr>
            <a:spLocks noGrp="1"/>
          </p:cNvSpPr>
          <p:nvPr>
            <p:ph type="pic" sz="quarter" idx="32"/>
          </p:nvPr>
        </p:nvSpPr>
        <p:spPr>
          <a:xfrm>
            <a:off x="6678931" y="3753897"/>
            <a:ext cx="1719683" cy="1708012"/>
          </a:xfrm>
          <a:prstGeom prst="ellipse">
            <a:avLst/>
          </a:prstGeom>
        </p:spPr>
        <p:txBody>
          <a:bodyPr/>
          <a:lstStyle/>
          <a:p>
            <a:endParaRPr lang="en-US"/>
          </a:p>
        </p:txBody>
      </p:sp>
      <p:sp>
        <p:nvSpPr>
          <p:cNvPr id="26" name="Text Placeholder 14">
            <a:extLst>
              <a:ext uri="{FF2B5EF4-FFF2-40B4-BE49-F238E27FC236}">
                <a16:creationId xmlns:a16="http://schemas.microsoft.com/office/drawing/2014/main" id="{B006D538-90D9-6F73-CDD5-A67FA93061C5}"/>
              </a:ext>
            </a:extLst>
          </p:cNvPr>
          <p:cNvSpPr>
            <a:spLocks noGrp="1"/>
          </p:cNvSpPr>
          <p:nvPr>
            <p:ph type="body" sz="quarter" idx="33" hasCustomPrompt="1"/>
          </p:nvPr>
        </p:nvSpPr>
        <p:spPr>
          <a:xfrm>
            <a:off x="8517936" y="4242772"/>
            <a:ext cx="2490017" cy="244655"/>
          </a:xfrm>
        </p:spPr>
        <p:txBody>
          <a:bodyPr>
            <a:noAutofit/>
          </a:bodyPr>
          <a:lstStyle>
            <a:lvl2pPr marL="285750" indent="0">
              <a:buNone/>
              <a:defRPr sz="1400">
                <a:solidFill>
                  <a:srgbClr val="002060"/>
                </a:solidFill>
              </a:defRPr>
            </a:lvl2pPr>
            <a:lvl3pPr marL="512762" indent="0">
              <a:buNone/>
              <a:defRPr/>
            </a:lvl3pPr>
          </a:lstStyle>
          <a:p>
            <a:pPr lvl="1"/>
            <a:r>
              <a:rPr lang="en-US"/>
              <a:t>NAME</a:t>
            </a:r>
          </a:p>
        </p:txBody>
      </p:sp>
      <p:sp>
        <p:nvSpPr>
          <p:cNvPr id="27" name="Picture Placeholder 19">
            <a:extLst>
              <a:ext uri="{FF2B5EF4-FFF2-40B4-BE49-F238E27FC236}">
                <a16:creationId xmlns:a16="http://schemas.microsoft.com/office/drawing/2014/main" id="{75A19993-971F-A2CE-81E0-1163254DEBA7}"/>
              </a:ext>
            </a:extLst>
          </p:cNvPr>
          <p:cNvSpPr>
            <a:spLocks noGrp="1"/>
          </p:cNvSpPr>
          <p:nvPr>
            <p:ph type="pic" sz="quarter" idx="34" hasCustomPrompt="1"/>
          </p:nvPr>
        </p:nvSpPr>
        <p:spPr>
          <a:xfrm>
            <a:off x="11098183" y="4242772"/>
            <a:ext cx="715253" cy="687297"/>
          </a:xfrm>
        </p:spPr>
        <p:txBody>
          <a:bodyPr>
            <a:noAutofit/>
          </a:bodyPr>
          <a:lstStyle>
            <a:lvl1pPr marL="0" indent="0">
              <a:buNone/>
              <a:defRPr sz="1100"/>
            </a:lvl1pPr>
          </a:lstStyle>
          <a:p>
            <a:r>
              <a:rPr lang="en-US"/>
              <a:t>QR Cod e</a:t>
            </a:r>
          </a:p>
        </p:txBody>
      </p:sp>
      <p:sp>
        <p:nvSpPr>
          <p:cNvPr id="28" name="Text Placeholder 14">
            <a:extLst>
              <a:ext uri="{FF2B5EF4-FFF2-40B4-BE49-F238E27FC236}">
                <a16:creationId xmlns:a16="http://schemas.microsoft.com/office/drawing/2014/main" id="{FB9CE1EA-81B6-7C4F-CB66-91A873303128}"/>
              </a:ext>
            </a:extLst>
          </p:cNvPr>
          <p:cNvSpPr>
            <a:spLocks noGrp="1"/>
          </p:cNvSpPr>
          <p:nvPr>
            <p:ph type="body" sz="quarter" idx="35" hasCustomPrompt="1"/>
          </p:nvPr>
        </p:nvSpPr>
        <p:spPr>
          <a:xfrm>
            <a:off x="8517936" y="4523050"/>
            <a:ext cx="2490017" cy="407020"/>
          </a:xfrm>
        </p:spPr>
        <p:txBody>
          <a:bodyPr/>
          <a:lstStyle>
            <a:lvl2pPr marL="285750" indent="0">
              <a:buNone/>
              <a:defRPr sz="1100"/>
            </a:lvl2pPr>
            <a:lvl3pPr marL="512762" indent="0">
              <a:buNone/>
              <a:defRPr/>
            </a:lvl3pPr>
          </a:lstStyle>
          <a:p>
            <a:pPr lvl="1"/>
            <a:r>
              <a:rPr lang="en-US"/>
              <a:t>Role</a:t>
            </a:r>
            <a:br>
              <a:rPr lang="en-US"/>
            </a:br>
            <a:r>
              <a:rPr lang="en-US"/>
              <a:t>Email</a:t>
            </a:r>
          </a:p>
        </p:txBody>
      </p:sp>
    </p:spTree>
    <p:extLst>
      <p:ext uri="{BB962C8B-B14F-4D97-AF65-F5344CB8AC3E}">
        <p14:creationId xmlns:p14="http://schemas.microsoft.com/office/powerpoint/2010/main" val="3986812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grpSp>
        <p:nvGrpSpPr>
          <p:cNvPr id="17" name="Group 16">
            <a:extLst>
              <a:ext uri="{FF2B5EF4-FFF2-40B4-BE49-F238E27FC236}">
                <a16:creationId xmlns:a16="http://schemas.microsoft.com/office/drawing/2014/main" id="{DB3BE060-533A-DD13-B7CE-59B13054C643}"/>
              </a:ext>
            </a:extLst>
          </p:cNvPr>
          <p:cNvGrpSpPr/>
          <p:nvPr userDrawn="1"/>
        </p:nvGrpSpPr>
        <p:grpSpPr>
          <a:xfrm>
            <a:off x="-37479" y="-1"/>
            <a:ext cx="3930989" cy="6858001"/>
            <a:chOff x="-19029" y="-950260"/>
            <a:chExt cx="4985171" cy="8486588"/>
          </a:xfrm>
        </p:grpSpPr>
        <p:grpSp>
          <p:nvGrpSpPr>
            <p:cNvPr id="14" name="Group 13">
              <a:extLst>
                <a:ext uri="{FF2B5EF4-FFF2-40B4-BE49-F238E27FC236}">
                  <a16:creationId xmlns:a16="http://schemas.microsoft.com/office/drawing/2014/main" id="{33BA4725-71DC-4922-EB4A-CB3317540DBC}"/>
                </a:ext>
              </a:extLst>
            </p:cNvPr>
            <p:cNvGrpSpPr>
              <a:grpSpLocks noChangeAspect="1"/>
            </p:cNvGrpSpPr>
            <p:nvPr userDrawn="1"/>
          </p:nvGrpSpPr>
          <p:grpSpPr>
            <a:xfrm>
              <a:off x="-19029" y="545210"/>
              <a:ext cx="4985171" cy="6991118"/>
              <a:chOff x="-6274" y="-83298"/>
              <a:chExt cx="6083245" cy="8531038"/>
            </a:xfrm>
          </p:grpSpPr>
          <p:pic>
            <p:nvPicPr>
              <p:cNvPr id="4" name="Picture 3">
                <a:extLst>
                  <a:ext uri="{FF2B5EF4-FFF2-40B4-BE49-F238E27FC236}">
                    <a16:creationId xmlns:a16="http://schemas.microsoft.com/office/drawing/2014/main" id="{9FAF6BB9-69FF-5B03-642A-3F6390C6222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a:stretch/>
            </p:blipFill>
            <p:spPr>
              <a:xfrm>
                <a:off x="-6274" y="-83298"/>
                <a:ext cx="6083245" cy="6087977"/>
              </a:xfrm>
              <a:prstGeom prst="rect">
                <a:avLst/>
              </a:prstGeom>
            </p:spPr>
          </p:pic>
          <p:pic>
            <p:nvPicPr>
              <p:cNvPr id="12" name="Picture 11">
                <a:extLst>
                  <a:ext uri="{FF2B5EF4-FFF2-40B4-BE49-F238E27FC236}">
                    <a16:creationId xmlns:a16="http://schemas.microsoft.com/office/drawing/2014/main" id="{9CE93C36-30B8-6580-112C-4B226347CE2C}"/>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t="94676" r="4509"/>
              <a:stretch/>
            </p:blipFill>
            <p:spPr>
              <a:xfrm flipV="1">
                <a:off x="-6274" y="6004677"/>
                <a:ext cx="6083245" cy="2443063"/>
              </a:xfrm>
              <a:prstGeom prst="rect">
                <a:avLst/>
              </a:prstGeom>
            </p:spPr>
          </p:pic>
        </p:grpSp>
        <p:pic>
          <p:nvPicPr>
            <p:cNvPr id="15" name="Picture 14">
              <a:extLst>
                <a:ext uri="{FF2B5EF4-FFF2-40B4-BE49-F238E27FC236}">
                  <a16:creationId xmlns:a16="http://schemas.microsoft.com/office/drawing/2014/main" id="{2CF68EB3-D417-ACDC-829A-BE1C63D57FC8}"/>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28876" r="4509" b="88218"/>
            <a:stretch/>
          </p:blipFill>
          <p:spPr>
            <a:xfrm flipV="1">
              <a:off x="-19029" y="-950260"/>
              <a:ext cx="4985171" cy="1538069"/>
            </a:xfrm>
            <a:prstGeom prst="rect">
              <a:avLst/>
            </a:prstGeom>
          </p:spPr>
        </p:pic>
      </p:grpSp>
      <p:pic>
        <p:nvPicPr>
          <p:cNvPr id="19" name="Graphic 18">
            <a:extLst>
              <a:ext uri="{FF2B5EF4-FFF2-40B4-BE49-F238E27FC236}">
                <a16:creationId xmlns:a16="http://schemas.microsoft.com/office/drawing/2014/main" id="{C8825317-3503-9699-989F-B76CB4B0F8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26277" y="6004877"/>
            <a:ext cx="705391" cy="702941"/>
          </a:xfrm>
          <a:prstGeom prst="rect">
            <a:avLst/>
          </a:prstGeom>
        </p:spPr>
      </p:pic>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4493033" y="1208487"/>
            <a:ext cx="7077413" cy="4451232"/>
          </a:xfrm>
        </p:spPr>
        <p:txBody>
          <a:bodyPr anchor="ctr" anchorCtr="0"/>
          <a:lstStyle>
            <a:lvl1pPr marL="0" indent="0">
              <a:buClr>
                <a:srgbClr val="8FD2ED"/>
              </a:buClr>
              <a:buFont typeface="Wingdings" panose="05000000000000000000" pitchFamily="2" charset="2"/>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ACC9"/>
              </a:gs>
              <a:gs pos="30000">
                <a:srgbClr val="73B7CF"/>
              </a:gs>
              <a:gs pos="70000">
                <a:srgbClr val="99C1D3"/>
              </a:gs>
              <a:gs pos="100000">
                <a:srgbClr val="CDE2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spTree>
    <p:extLst>
      <p:ext uri="{BB962C8B-B14F-4D97-AF65-F5344CB8AC3E}">
        <p14:creationId xmlns:p14="http://schemas.microsoft.com/office/powerpoint/2010/main" val="22194437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5_Table of Contents 1">
    <p:spTree>
      <p:nvGrpSpPr>
        <p:cNvPr id="1" name=""/>
        <p:cNvGrpSpPr/>
        <p:nvPr/>
      </p:nvGrpSpPr>
      <p:grpSpPr>
        <a:xfrm>
          <a:off x="0" y="0"/>
          <a:ext cx="0" cy="0"/>
          <a:chOff x="0" y="0"/>
          <a:chExt cx="0" cy="0"/>
        </a:xfrm>
      </p:grpSpPr>
      <p:pic>
        <p:nvPicPr>
          <p:cNvPr id="8" name="Picture 7" descr="A white and grey background&#10;&#10;Description automatically generated">
            <a:extLst>
              <a:ext uri="{FF2B5EF4-FFF2-40B4-BE49-F238E27FC236}">
                <a16:creationId xmlns:a16="http://schemas.microsoft.com/office/drawing/2014/main" id="{0FA0A3E8-6658-9B05-794E-1D6DF79DAC0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5000" b="5000"/>
          <a:stretch/>
        </p:blipFill>
        <p:spPr>
          <a:xfrm>
            <a:off x="-19029" y="0"/>
            <a:ext cx="12192000" cy="6858000"/>
          </a:xfrm>
          <a:prstGeom prst="rect">
            <a:avLst/>
          </a:prstGeom>
        </p:spPr>
      </p:pic>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
        <p:nvSpPr>
          <p:cNvPr id="9" name="Rectangle 8">
            <a:extLst>
              <a:ext uri="{FF2B5EF4-FFF2-40B4-BE49-F238E27FC236}">
                <a16:creationId xmlns:a16="http://schemas.microsoft.com/office/drawing/2014/main" id="{6521F41C-0986-D8FD-AA66-5C0367613970}"/>
              </a:ext>
            </a:extLst>
          </p:cNvPr>
          <p:cNvSpPr/>
          <p:nvPr userDrawn="1"/>
        </p:nvSpPr>
        <p:spPr>
          <a:xfrm>
            <a:off x="-19029" y="0"/>
            <a:ext cx="12192000" cy="6858000"/>
          </a:xfrm>
          <a:prstGeom prst="rect">
            <a:avLst/>
          </a:prstGeom>
          <a:gradFill>
            <a:gsLst>
              <a:gs pos="0">
                <a:schemeClr val="bg1">
                  <a:alpha val="90000"/>
                </a:schemeClr>
              </a:gs>
              <a:gs pos="30000">
                <a:schemeClr val="bg1">
                  <a:alpha val="80000"/>
                </a:schemeClr>
              </a:gs>
              <a:gs pos="70000">
                <a:schemeClr val="bg1">
                  <a:alpha val="60000"/>
                </a:schemeClr>
              </a:gs>
              <a:gs pos="100000">
                <a:schemeClr val="bg1">
                  <a:alpha val="40000"/>
                </a:schemeClr>
              </a:gs>
            </a:gsLst>
            <a:path path="circle">
              <a:fillToRect l="100000" t="100000"/>
            </a:path>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gradFill flip="none" rotWithShape="1">
                <a:gsLst>
                  <a:gs pos="0">
                    <a:schemeClr val="bg1">
                      <a:lumMod val="95000"/>
                      <a:alpha val="90000"/>
                    </a:schemeClr>
                  </a:gs>
                  <a:gs pos="45000">
                    <a:schemeClr val="bg1">
                      <a:lumMod val="95000"/>
                      <a:alpha val="80000"/>
                    </a:schemeClr>
                  </a:gs>
                  <a:gs pos="83000">
                    <a:schemeClr val="bg1">
                      <a:lumMod val="95000"/>
                      <a:alpha val="60000"/>
                    </a:schemeClr>
                  </a:gs>
                  <a:gs pos="100000">
                    <a:schemeClr val="bg1">
                      <a:lumMod val="95000"/>
                      <a:alpha val="40000"/>
                    </a:schemeClr>
                  </a:gs>
                </a:gsLst>
                <a:path path="circle">
                  <a:fillToRect l="100000" t="100000"/>
                </a:path>
                <a:tileRect r="-100000" b="-100000"/>
              </a:gradFill>
            </a:endParaRP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a:xfrm>
            <a:off x="3875059" y="6356350"/>
            <a:ext cx="5980814" cy="365125"/>
          </a:xfrm>
        </p:spPr>
        <p:txBody>
          <a:bodyPr/>
          <a:lstStyle/>
          <a:p>
            <a:r>
              <a:rPr lang="en-US"/>
              <a:t>Copyright © 2024 Accelerated Innovation Group. All rights reserved.</a:t>
            </a:r>
          </a:p>
        </p:txBody>
      </p:sp>
      <p:sp>
        <p:nvSpPr>
          <p:cNvPr id="26" name="Text Placeholder 25">
            <a:extLst>
              <a:ext uri="{FF2B5EF4-FFF2-40B4-BE49-F238E27FC236}">
                <a16:creationId xmlns:a16="http://schemas.microsoft.com/office/drawing/2014/main" id="{23B846D3-D590-BFC8-1659-A3A1ED93C424}"/>
              </a:ext>
            </a:extLst>
          </p:cNvPr>
          <p:cNvSpPr>
            <a:spLocks noGrp="1"/>
          </p:cNvSpPr>
          <p:nvPr>
            <p:ph type="body" sz="quarter" idx="17" hasCustomPrompt="1"/>
          </p:nvPr>
        </p:nvSpPr>
        <p:spPr>
          <a:xfrm>
            <a:off x="3875059" y="1208487"/>
            <a:ext cx="7695387" cy="4451232"/>
          </a:xfrm>
        </p:spPr>
        <p:txBody>
          <a:bodyPr anchor="ctr" anchorCtr="0"/>
          <a:lstStyle>
            <a:lvl1pPr marL="0" indent="0">
              <a:buClr>
                <a:srgbClr val="0070C0"/>
              </a:buClr>
              <a:buFontTx/>
              <a:buNone/>
              <a:defRPr lang="en-US" sz="2000" kern="1200" dirty="0" smtClean="0">
                <a:solidFill>
                  <a:srgbClr val="183352"/>
                </a:solidFill>
                <a:latin typeface="+mn-lt"/>
                <a:ea typeface="+mn-ea"/>
                <a:cs typeface="+mn-cs"/>
              </a:defRPr>
            </a:lvl1pPr>
          </a:lstStyle>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a:p>
            <a:pPr marL="342900" marR="0" lvl="0" indent="-342900" algn="l" defTabSz="914400" rtl="0" eaLnBrk="1" fontAlgn="auto" latinLnBrk="0" hangingPunct="1">
              <a:lnSpc>
                <a:spcPct val="90000"/>
              </a:lnSpc>
              <a:spcBef>
                <a:spcPts val="1000"/>
              </a:spcBef>
              <a:spcAft>
                <a:spcPts val="0"/>
              </a:spcAft>
              <a:buClr>
                <a:srgbClr val="8FD2ED"/>
              </a:buClr>
              <a:buSzTx/>
              <a:buFont typeface="Wingdings" panose="05000000000000000000" pitchFamily="2" charset="2"/>
              <a:buChar char="§"/>
              <a:tabLst/>
              <a:defRPr/>
            </a:pPr>
            <a:r>
              <a:rPr lang="en-US"/>
              <a:t>TBD</a:t>
            </a:r>
          </a:p>
        </p:txBody>
      </p:sp>
      <p:sp>
        <p:nvSpPr>
          <p:cNvPr id="21" name="Freeform: Shape 20">
            <a:extLst>
              <a:ext uri="{FF2B5EF4-FFF2-40B4-BE49-F238E27FC236}">
                <a16:creationId xmlns:a16="http://schemas.microsoft.com/office/drawing/2014/main" id="{1151A603-6AE2-1A99-4EB1-86F0DD5E5044}"/>
              </a:ext>
            </a:extLst>
          </p:cNvPr>
          <p:cNvSpPr/>
          <p:nvPr userDrawn="1"/>
        </p:nvSpPr>
        <p:spPr>
          <a:xfrm>
            <a:off x="6865467" y="-1"/>
            <a:ext cx="5304383" cy="848660"/>
          </a:xfrm>
          <a:custGeom>
            <a:avLst/>
            <a:gdLst>
              <a:gd name="connsiteX0" fmla="*/ 0 w 5304383"/>
              <a:gd name="connsiteY0" fmla="*/ 0 h 1541722"/>
              <a:gd name="connsiteX1" fmla="*/ 5304383 w 5304383"/>
              <a:gd name="connsiteY1" fmla="*/ 0 h 1541722"/>
              <a:gd name="connsiteX2" fmla="*/ 5304383 w 5304383"/>
              <a:gd name="connsiteY2" fmla="*/ 1541722 h 1541722"/>
              <a:gd name="connsiteX3" fmla="*/ 201731 w 5304383"/>
              <a:gd name="connsiteY3" fmla="*/ 1541722 h 1541722"/>
              <a:gd name="connsiteX4" fmla="*/ 0 w 5304383"/>
              <a:gd name="connsiteY4" fmla="*/ 1339991 h 15417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383" h="1541722">
                <a:moveTo>
                  <a:pt x="0" y="0"/>
                </a:moveTo>
                <a:lnTo>
                  <a:pt x="5304383" y="0"/>
                </a:lnTo>
                <a:lnTo>
                  <a:pt x="5304383" y="1541722"/>
                </a:lnTo>
                <a:lnTo>
                  <a:pt x="201731" y="1541722"/>
                </a:lnTo>
                <a:cubicBezTo>
                  <a:pt x="90318" y="1541722"/>
                  <a:pt x="0" y="1451404"/>
                  <a:pt x="0" y="1339991"/>
                </a:cubicBezTo>
                <a:close/>
              </a:path>
            </a:pathLst>
          </a:custGeom>
          <a:gradFill flip="none" rotWithShape="1">
            <a:gsLst>
              <a:gs pos="0">
                <a:srgbClr val="4F58D5"/>
              </a:gs>
              <a:gs pos="30000">
                <a:srgbClr val="6F7EDB"/>
              </a:gs>
              <a:gs pos="70000">
                <a:srgbClr val="92A1E2"/>
              </a:gs>
              <a:gs pos="100000">
                <a:srgbClr val="B4C2EA"/>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2" name="TextBox 21">
            <a:extLst>
              <a:ext uri="{FF2B5EF4-FFF2-40B4-BE49-F238E27FC236}">
                <a16:creationId xmlns:a16="http://schemas.microsoft.com/office/drawing/2014/main" id="{60604A91-8FE7-7138-A215-D310ED639159}"/>
              </a:ext>
            </a:extLst>
          </p:cNvPr>
          <p:cNvSpPr txBox="1"/>
          <p:nvPr userDrawn="1"/>
        </p:nvSpPr>
        <p:spPr>
          <a:xfrm>
            <a:off x="7144009" y="188901"/>
            <a:ext cx="4747299" cy="523220"/>
          </a:xfrm>
          <a:prstGeom prst="rect">
            <a:avLst/>
          </a:prstGeom>
          <a:noFill/>
        </p:spPr>
        <p:txBody>
          <a:bodyPr wrap="square" rtlCol="0">
            <a:spAutoFit/>
          </a:bodyPr>
          <a:lstStyle/>
          <a:p>
            <a:pPr algn="ctr"/>
            <a:r>
              <a:rPr lang="en-US" sz="2800" i="0">
                <a:solidFill>
                  <a:schemeClr val="bg1"/>
                </a:solidFill>
                <a:latin typeface="+mj-lt"/>
              </a:rPr>
              <a:t>Taking Action</a:t>
            </a:r>
          </a:p>
        </p:txBody>
      </p:sp>
      <p:grpSp>
        <p:nvGrpSpPr>
          <p:cNvPr id="11" name="Group 10">
            <a:extLst>
              <a:ext uri="{FF2B5EF4-FFF2-40B4-BE49-F238E27FC236}">
                <a16:creationId xmlns:a16="http://schemas.microsoft.com/office/drawing/2014/main" id="{A24B5828-2B73-8071-C5CB-6249ED7854DB}"/>
              </a:ext>
            </a:extLst>
          </p:cNvPr>
          <p:cNvGrpSpPr>
            <a:grpSpLocks noChangeAspect="1"/>
          </p:cNvGrpSpPr>
          <p:nvPr userDrawn="1"/>
        </p:nvGrpSpPr>
        <p:grpSpPr>
          <a:xfrm>
            <a:off x="-86436" y="0"/>
            <a:ext cx="3413664" cy="6861062"/>
            <a:chOff x="2928469" y="-2593137"/>
            <a:chExt cx="5980816" cy="12020735"/>
          </a:xfrm>
        </p:grpSpPr>
        <p:pic>
          <p:nvPicPr>
            <p:cNvPr id="3" name="Picture 2" descr="A yellow button with black arrow&#10;&#10;Description automatically generated">
              <a:extLst>
                <a:ext uri="{FF2B5EF4-FFF2-40B4-BE49-F238E27FC236}">
                  <a16:creationId xmlns:a16="http://schemas.microsoft.com/office/drawing/2014/main" id="{6992B8F9-2F1F-6A9D-4405-D7592C910D47}"/>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a:stretch/>
          </p:blipFill>
          <p:spPr>
            <a:xfrm>
              <a:off x="2928470" y="0"/>
              <a:ext cx="5980815" cy="6858000"/>
            </a:xfrm>
            <a:prstGeom prst="rect">
              <a:avLst/>
            </a:prstGeom>
          </p:spPr>
        </p:pic>
        <p:pic>
          <p:nvPicPr>
            <p:cNvPr id="7" name="Picture 6" descr="A yellow button with black arrow&#10;&#10;Description automatically generated">
              <a:extLst>
                <a:ext uri="{FF2B5EF4-FFF2-40B4-BE49-F238E27FC236}">
                  <a16:creationId xmlns:a16="http://schemas.microsoft.com/office/drawing/2014/main" id="{D2AD855A-27A7-A3E7-B22F-FA7EDF84DB3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r="22652" b="84369"/>
            <a:stretch/>
          </p:blipFill>
          <p:spPr>
            <a:xfrm>
              <a:off x="2928470" y="-2593137"/>
              <a:ext cx="5980815" cy="2602125"/>
            </a:xfrm>
            <a:prstGeom prst="rect">
              <a:avLst/>
            </a:prstGeom>
          </p:spPr>
        </p:pic>
        <p:pic>
          <p:nvPicPr>
            <p:cNvPr id="10" name="Picture 9" descr="A yellow button with black arrow&#10;&#10;Description automatically generated">
              <a:extLst>
                <a:ext uri="{FF2B5EF4-FFF2-40B4-BE49-F238E27FC236}">
                  <a16:creationId xmlns:a16="http://schemas.microsoft.com/office/drawing/2014/main" id="{67A2B56B-F3CA-A625-83E8-44D80382E87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9209" t="82717" r="22652"/>
            <a:stretch/>
          </p:blipFill>
          <p:spPr>
            <a:xfrm>
              <a:off x="2928469" y="6825473"/>
              <a:ext cx="5980815" cy="2602125"/>
            </a:xfrm>
            <a:prstGeom prst="rect">
              <a:avLst/>
            </a:prstGeom>
          </p:spPr>
        </p:pic>
      </p:grpSp>
      <p:pic>
        <p:nvPicPr>
          <p:cNvPr id="13" name="Picture 12">
            <a:extLst>
              <a:ext uri="{FF2B5EF4-FFF2-40B4-BE49-F238E27FC236}">
                <a16:creationId xmlns:a16="http://schemas.microsoft.com/office/drawing/2014/main" id="{742BEEE8-BCD3-B869-9FA2-1898A13023D9}"/>
              </a:ext>
            </a:extLst>
          </p:cNvPr>
          <p:cNvPicPr>
            <a:picLocks noChangeAspect="1"/>
          </p:cNvPicPr>
          <p:nvPr userDrawn="1"/>
        </p:nvPicPr>
        <p:blipFill>
          <a:blip r:embed="rId4"/>
          <a:stretch>
            <a:fillRect/>
          </a:stretch>
        </p:blipFill>
        <p:spPr>
          <a:xfrm>
            <a:off x="154560" y="6017385"/>
            <a:ext cx="724438" cy="704088"/>
          </a:xfrm>
          <a:prstGeom prst="rect">
            <a:avLst/>
          </a:prstGeom>
        </p:spPr>
      </p:pic>
    </p:spTree>
    <p:extLst>
      <p:ext uri="{BB962C8B-B14F-4D97-AF65-F5344CB8AC3E}">
        <p14:creationId xmlns:p14="http://schemas.microsoft.com/office/powerpoint/2010/main" val="22211487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10/11/2024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Nureal Network Backgroun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79C15E0-B7CF-9012-CF9F-06FD3B9E19E2}"/>
              </a:ext>
            </a:extLst>
          </p:cNvPr>
          <p:cNvPicPr>
            <a:picLocks noChangeAspect="1"/>
          </p:cNvPicPr>
          <p:nvPr userDrawn="1"/>
        </p:nvPicPr>
        <p:blipFill rotWithShape="1">
          <a:blip r:embed="rId2">
            <a:alphaModFix amt="5000"/>
            <a:extLst>
              <a:ext uri="{28A0092B-C50C-407E-A947-70E740481C1C}">
                <a14:useLocalDpi xmlns:a14="http://schemas.microsoft.com/office/drawing/2010/main"/>
              </a:ext>
              <a:ext uri="{96DAC541-7B7A-43D3-8B79-37D633B846F1}">
                <asvg:svgBlip xmlns:asvg="http://schemas.microsoft.com/office/drawing/2016/SVG/main" r:embed="rId3"/>
              </a:ext>
            </a:extLst>
          </a:blip>
          <a:srcRect l="-12582" t="15720" r="60428" b="10571"/>
          <a:stretch/>
        </p:blipFill>
        <p:spPr>
          <a:xfrm>
            <a:off x="6096000" y="0"/>
            <a:ext cx="6096000" cy="6858000"/>
          </a:xfrm>
          <a:prstGeom prst="rect">
            <a:avLst/>
          </a:prstGeom>
        </p:spPr>
      </p:pic>
      <p:sp>
        <p:nvSpPr>
          <p:cNvPr id="2" name="Title 1">
            <a:extLst>
              <a:ext uri="{FF2B5EF4-FFF2-40B4-BE49-F238E27FC236}">
                <a16:creationId xmlns:a16="http://schemas.microsoft.com/office/drawing/2014/main" id="{9FC50ABC-09B1-2E85-5B6F-683BA405651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888791-A592-0DC6-1CF2-D307A152D5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5" name="Footer Placeholder 4">
            <a:extLst>
              <a:ext uri="{FF2B5EF4-FFF2-40B4-BE49-F238E27FC236}">
                <a16:creationId xmlns:a16="http://schemas.microsoft.com/office/drawing/2014/main" id="{200C3EE5-27DC-293E-822F-366F5A050D79}"/>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677A7DD-7AAC-85A4-19F5-483BFC4D3251}"/>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24612355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reserve="1">
  <p:cSld name="Swoosh Backgrou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E09385-9684-C3C3-99EC-9F6C295D2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E6A323-FAFB-FE66-4596-3F49848E8FA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3FB190-C340-7E97-8118-32C2C958EA3A}"/>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AB8419A-93F5-7FB2-C063-E7CEE1BEFAB2}"/>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C90454-7A38-AADB-924C-C252A603F133}"/>
              </a:ext>
            </a:extLst>
          </p:cNvPr>
          <p:cNvSpPr>
            <a:spLocks noGrp="1"/>
          </p:cNvSpPr>
          <p:nvPr>
            <p:ph type="sldNum" sz="quarter" idx="12"/>
          </p:nvPr>
        </p:nvSpPr>
        <p:spPr/>
        <p:txBody>
          <a:bodyPr/>
          <a:lstStyle/>
          <a:p>
            <a:fld id="{56E42921-B966-4A62-852C-F7CA714BA7DB}" type="slidenum">
              <a:rPr lang="en-US" smtClean="0"/>
              <a:t>‹#›</a:t>
            </a:fld>
            <a:endParaRPr lang="en-US"/>
          </a:p>
        </p:txBody>
      </p:sp>
      <p:pic>
        <p:nvPicPr>
          <p:cNvPr id="7" name="Picture 6">
            <a:extLst>
              <a:ext uri="{FF2B5EF4-FFF2-40B4-BE49-F238E27FC236}">
                <a16:creationId xmlns:a16="http://schemas.microsoft.com/office/drawing/2014/main" id="{F4995682-6757-918C-A675-E09F0A6C67DD}"/>
              </a:ext>
            </a:extLst>
          </p:cNvPr>
          <p:cNvPicPr>
            <a:picLocks noChangeAspect="1"/>
          </p:cNvPicPr>
          <p:nvPr userDrawn="1"/>
        </p:nvPicPr>
        <p:blipFill rotWithShape="1">
          <a:blip r:embed="rId3">
            <a:alphaModFix amt="40000"/>
            <a:extLst>
              <a:ext uri="{28A0092B-C50C-407E-A947-70E740481C1C}">
                <a14:useLocalDpi xmlns:a14="http://schemas.microsoft.com/office/drawing/2010/main"/>
              </a:ext>
            </a:extLst>
          </a:blip>
          <a:srcRect/>
          <a:stretch/>
        </p:blipFill>
        <p:spPr>
          <a:xfrm>
            <a:off x="2466" y="0"/>
            <a:ext cx="12189533" cy="6859388"/>
          </a:xfrm>
          <a:prstGeom prst="rect">
            <a:avLst/>
          </a:prstGeom>
        </p:spPr>
      </p:pic>
      <p:sp>
        <p:nvSpPr>
          <p:cNvPr id="14" name="Rectangle 13">
            <a:extLst>
              <a:ext uri="{FF2B5EF4-FFF2-40B4-BE49-F238E27FC236}">
                <a16:creationId xmlns:a16="http://schemas.microsoft.com/office/drawing/2014/main" id="{6603ACDF-4BCA-CBCD-2A75-7D224AF298AE}"/>
              </a:ext>
            </a:extLst>
          </p:cNvPr>
          <p:cNvSpPr/>
          <p:nvPr userDrawn="1"/>
        </p:nvSpPr>
        <p:spPr>
          <a:xfrm>
            <a:off x="419100" y="934647"/>
            <a:ext cx="11326961" cy="59764"/>
          </a:xfrm>
          <a:prstGeom prst="rect">
            <a:avLst/>
          </a:prstGeom>
          <a:gradFill flip="none" rotWithShape="1">
            <a:gsLst>
              <a:gs pos="0">
                <a:srgbClr val="2C85E5"/>
              </a:gs>
              <a:gs pos="32000">
                <a:srgbClr val="5523C3"/>
              </a:gs>
              <a:gs pos="60000">
                <a:srgbClr val="5323BF"/>
              </a:gs>
              <a:gs pos="97000">
                <a:srgbClr val="2E136A"/>
              </a:gs>
            </a:gsLst>
            <a:lin ang="27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53025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C87C9-F69C-7B66-6C22-5BCF8EE126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7A4D1E9-4D2B-40D7-74DA-5367B50007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AD3FFA5-6D85-FAE8-1813-23818906FE4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EFF603E-AFE2-348C-1F04-60163C825FE6}"/>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94F91EC7-963F-7445-178E-FFA503AE6D0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32829903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0B9F7-149D-3209-5808-D228C473651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00AD32-C7BB-1B18-045D-3CA8878EF5B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0FD938-E51E-0A2C-AFCE-632CD604E1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A5524FF-84EE-5228-7F59-40C6F4326E9B}"/>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FE8A71A6-0DDC-95FA-145B-B7668BEB4E27}"/>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0C80A0CE-1B1B-C390-66AB-33DD8F8802E8}"/>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37802818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B41D0-4423-DE18-1038-7557F0B29B9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4AD49E-2B07-8708-3B69-DA91F45F4B5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9AD47E-77E3-C83A-ABD7-71159934F8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271DAB-ECE7-E011-507F-2233132726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5EB764-B02E-9F9C-65C8-2C8072CBAEF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12984D3-7DC6-DF10-5DBC-A1C1A73A1B74}"/>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ADDB11F1-C88D-9C4F-15F5-334850A2E538}"/>
              </a:ext>
            </a:extLst>
          </p:cNvPr>
          <p:cNvSpPr>
            <a:spLocks noGrp="1"/>
          </p:cNvSpPr>
          <p:nvPr>
            <p:ph type="ftr" sz="quarter" idx="11"/>
          </p:nvPr>
        </p:nvSpPr>
        <p:spPr/>
        <p:txBody>
          <a:bodyPr/>
          <a:lstStyle/>
          <a:p>
            <a:r>
              <a:rPr lang="en-US"/>
              <a:t>Copyright © 2024 Accelerated Innovation Group. All rights reserved.</a:t>
            </a:r>
          </a:p>
        </p:txBody>
      </p:sp>
      <p:sp>
        <p:nvSpPr>
          <p:cNvPr id="9" name="Slide Number Placeholder 8">
            <a:extLst>
              <a:ext uri="{FF2B5EF4-FFF2-40B4-BE49-F238E27FC236}">
                <a16:creationId xmlns:a16="http://schemas.microsoft.com/office/drawing/2014/main" id="{BFF5522D-FB92-851A-474C-65CEFA6FCB3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6787493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72A9D-C121-92DA-AFFC-77AE520DAA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BBD311-BA7D-FC22-C660-64BF4F69C0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05756A5E-0F4E-1BE5-3126-056F2085F547}"/>
              </a:ext>
            </a:extLst>
          </p:cNvPr>
          <p:cNvSpPr>
            <a:spLocks noGrp="1"/>
          </p:cNvSpPr>
          <p:nvPr>
            <p:ph type="ftr" sz="quarter" idx="11"/>
          </p:nvPr>
        </p:nvSpPr>
        <p:spPr/>
        <p:txBody>
          <a:bodyPr/>
          <a:lstStyle/>
          <a:p>
            <a:r>
              <a:rPr lang="en-US"/>
              <a:t>Copyright © 2024 Accelerated Innovation Group. All rights reserved.</a:t>
            </a:r>
          </a:p>
        </p:txBody>
      </p:sp>
      <p:sp>
        <p:nvSpPr>
          <p:cNvPr id="5" name="Slide Number Placeholder 4">
            <a:extLst>
              <a:ext uri="{FF2B5EF4-FFF2-40B4-BE49-F238E27FC236}">
                <a16:creationId xmlns:a16="http://schemas.microsoft.com/office/drawing/2014/main" id="{3E950A46-F6F1-0870-47FF-8C71FCEC77F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6166577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626CFA-AEC3-6875-4131-8332B9D50AA5}"/>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110BCEEA-0334-CB05-7DEE-DCD34CE0B12C}"/>
              </a:ext>
            </a:extLst>
          </p:cNvPr>
          <p:cNvSpPr>
            <a:spLocks noGrp="1"/>
          </p:cNvSpPr>
          <p:nvPr>
            <p:ph type="ftr" sz="quarter" idx="11"/>
          </p:nvPr>
        </p:nvSpPr>
        <p:spPr/>
        <p:txBody>
          <a:bodyPr/>
          <a:lstStyle/>
          <a:p>
            <a:r>
              <a:rPr lang="en-US"/>
              <a:t>Copyright © 2024 Accelerated Innovation Group. All rights reserved.</a:t>
            </a:r>
          </a:p>
        </p:txBody>
      </p:sp>
      <p:sp>
        <p:nvSpPr>
          <p:cNvPr id="4" name="Slide Number Placeholder 3">
            <a:extLst>
              <a:ext uri="{FF2B5EF4-FFF2-40B4-BE49-F238E27FC236}">
                <a16:creationId xmlns:a16="http://schemas.microsoft.com/office/drawing/2014/main" id="{4443734D-6047-9CAC-BFDA-FD79A942CBC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32490756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105FC-B90A-68C8-93CC-B095B36A9C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3F8BF1C-C79F-3258-E53E-F503DEF0E4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8B067F-7D4B-4376-4A6F-850B2DCC61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246C8-8EBE-9BD3-2386-BB2C3F3A9860}"/>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3667103-C2FF-95AF-3239-B191213837E9}"/>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1178246E-7899-1AB0-D8F6-49D3F393E674}"/>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27997306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B673A-2E21-094B-5714-9E70FC0B6F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3E0D1DB-A56C-5959-40DB-A9355E1DE2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5E1D9A-CCC2-2527-A85A-53C1C523E68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1BB8956-5A1B-7736-AF32-024AD0E742C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5BFFD553-5EB7-FDB3-3267-170DD25C8494}"/>
              </a:ext>
            </a:extLst>
          </p:cNvPr>
          <p:cNvSpPr>
            <a:spLocks noGrp="1"/>
          </p:cNvSpPr>
          <p:nvPr>
            <p:ph type="ftr" sz="quarter" idx="11"/>
          </p:nvPr>
        </p:nvSpPr>
        <p:spPr/>
        <p:txBody>
          <a:bodyPr/>
          <a:lstStyle/>
          <a:p>
            <a:r>
              <a:rPr lang="en-US"/>
              <a:t>Copyright © 2024 Accelerated Innovation Group. All rights reserved.</a:t>
            </a:r>
          </a:p>
        </p:txBody>
      </p:sp>
      <p:sp>
        <p:nvSpPr>
          <p:cNvPr id="7" name="Slide Number Placeholder 6">
            <a:extLst>
              <a:ext uri="{FF2B5EF4-FFF2-40B4-BE49-F238E27FC236}">
                <a16:creationId xmlns:a16="http://schemas.microsoft.com/office/drawing/2014/main" id="{356D1ADF-0976-5196-490B-8E18F3BD4785}"/>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16603865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5E0BB-6854-BEA9-2815-D2A1F3BEBF5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E832383-29A4-BFF1-6E50-C60120863E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3207AA5-C422-D766-4461-E43EDBE33CB6}"/>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45DF51B9-B30F-6D62-EA92-1328377709C4}"/>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5D18D5CC-E8F0-2C33-D81A-893E27D15A6A}"/>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30674625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082884-B887-8711-32A3-6806F251DFD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B33BA7B-C940-9F7E-5104-0BF442C498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27EF345-1141-40CC-9A3B-DFA6946A279C}"/>
              </a:ext>
            </a:extLst>
          </p:cNvPr>
          <p:cNvSpPr>
            <a:spLocks noGrp="1"/>
          </p:cNvSpPr>
          <p:nvPr>
            <p:ph type="dt" sz="half" idx="10"/>
          </p:nvPr>
        </p:nvSpPr>
        <p:spPr>
          <a:xfrm>
            <a:off x="1187021" y="6356350"/>
            <a:ext cx="1377545"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1029A4A-C306-6482-6193-194A373B618C}"/>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4C40D393-074A-0F99-74A4-7A46CAC46D5D}"/>
              </a:ext>
            </a:extLst>
          </p:cNvPr>
          <p:cNvSpPr>
            <a:spLocks noGrp="1"/>
          </p:cNvSpPr>
          <p:nvPr>
            <p:ph type="sldNum" sz="quarter" idx="12"/>
          </p:nvPr>
        </p:nvSpPr>
        <p:spPr/>
        <p:txBody>
          <a:bodyPr/>
          <a:lstStyle/>
          <a:p>
            <a:fld id="{56E42921-B966-4A62-852C-F7CA714BA7DB}" type="slidenum">
              <a:rPr lang="en-US" smtClean="0"/>
              <a:t>‹#›</a:t>
            </a:fld>
            <a:endParaRPr lang="en-US"/>
          </a:p>
        </p:txBody>
      </p:sp>
    </p:spTree>
    <p:extLst>
      <p:ext uri="{BB962C8B-B14F-4D97-AF65-F5344CB8AC3E}">
        <p14:creationId xmlns:p14="http://schemas.microsoft.com/office/powerpoint/2010/main" val="11816772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10/11/2024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10/11/2024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10/11/2024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10/11/2024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10/11/2024</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704"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B84430-9CB8-8C45-1BCA-B60BFDCEC184}"/>
              </a:ext>
            </a:extLst>
          </p:cNvPr>
          <p:cNvSpPr>
            <a:spLocks noGrp="1"/>
          </p:cNvSpPr>
          <p:nvPr>
            <p:ph type="title"/>
          </p:nvPr>
        </p:nvSpPr>
        <p:spPr>
          <a:xfrm>
            <a:off x="445939" y="197225"/>
            <a:ext cx="11288861" cy="741082"/>
          </a:xfrm>
          <a:prstGeom prst="rect">
            <a:avLst/>
          </a:prstGeom>
        </p:spPr>
        <p:txBody>
          <a:bodyPr vert="horz" lIns="0" tIns="45720" rIns="91440" bIns="4572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72DE6B01-F4FA-BBE9-C39D-8291E2F7EE5C}"/>
              </a:ext>
            </a:extLst>
          </p:cNvPr>
          <p:cNvSpPr>
            <a:spLocks noGrp="1"/>
          </p:cNvSpPr>
          <p:nvPr>
            <p:ph type="body" idx="1"/>
          </p:nvPr>
        </p:nvSpPr>
        <p:spPr>
          <a:xfrm>
            <a:off x="445939" y="1177366"/>
            <a:ext cx="11288861" cy="49995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A0C40216-A814-BD08-BC81-41B336773015}"/>
              </a:ext>
            </a:extLst>
          </p:cNvPr>
          <p:cNvSpPr>
            <a:spLocks noGrp="1"/>
          </p:cNvSpPr>
          <p:nvPr>
            <p:ph type="ftr" sz="quarter" idx="3"/>
          </p:nvPr>
        </p:nvSpPr>
        <p:spPr>
          <a:xfrm>
            <a:off x="3099962" y="6356350"/>
            <a:ext cx="5980814" cy="365125"/>
          </a:xfrm>
          <a:prstGeom prst="rect">
            <a:avLst/>
          </a:prstGeom>
          <a:ln>
            <a:noFill/>
          </a:ln>
        </p:spPr>
        <p:txBody>
          <a:bodyPr vert="horz" lIns="91440" tIns="45720" rIns="91440" bIns="45720" rtlCol="0" anchor="ctr"/>
          <a:lstStyle>
            <a:lvl1pPr algn="ctr">
              <a:defRPr sz="1200">
                <a:solidFill>
                  <a:schemeClr val="tx1">
                    <a:tint val="75000"/>
                  </a:schemeClr>
                </a:solidFill>
              </a:defRPr>
            </a:lvl1pPr>
          </a:lstStyle>
          <a:p>
            <a:r>
              <a:rPr lang="en-CR">
                <a:solidFill>
                  <a:srgbClr val="A6A6A6"/>
                </a:solidFill>
                <a:latin typeface="Poppins Light" pitchFamily="2" charset="77"/>
                <a:cs typeface="Poppins Light" pitchFamily="2" charset="77"/>
              </a:rPr>
              <a:t>Copyright © 202</a:t>
            </a:r>
            <a:r>
              <a:rPr lang="en-US">
                <a:solidFill>
                  <a:srgbClr val="A6A6A6"/>
                </a:solidFill>
                <a:latin typeface="Poppins Light" pitchFamily="2" charset="77"/>
                <a:cs typeface="Poppins Light" pitchFamily="2" charset="77"/>
              </a:rPr>
              <a:t>4</a:t>
            </a:r>
            <a:r>
              <a:rPr lang="en-CR">
                <a:solidFill>
                  <a:srgbClr val="A6A6A6"/>
                </a:solidFill>
                <a:latin typeface="Poppins Light" pitchFamily="2" charset="77"/>
                <a:cs typeface="Poppins Light" pitchFamily="2" charset="77"/>
              </a:rPr>
              <a:t> Accelerated Innovation Group. All rights reserved.</a:t>
            </a:r>
          </a:p>
        </p:txBody>
      </p:sp>
      <p:sp>
        <p:nvSpPr>
          <p:cNvPr id="6" name="Slide Number Placeholder 5">
            <a:extLst>
              <a:ext uri="{FF2B5EF4-FFF2-40B4-BE49-F238E27FC236}">
                <a16:creationId xmlns:a16="http://schemas.microsoft.com/office/drawing/2014/main" id="{BF5BF851-3AFE-30E5-B1E9-56F716201405}"/>
              </a:ext>
            </a:extLst>
          </p:cNvPr>
          <p:cNvSpPr>
            <a:spLocks noGrp="1"/>
          </p:cNvSpPr>
          <p:nvPr>
            <p:ph type="sldNum" sz="quarter" idx="4"/>
          </p:nvPr>
        </p:nvSpPr>
        <p:spPr>
          <a:xfrm>
            <a:off x="10951536" y="6356348"/>
            <a:ext cx="78326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E42921-B966-4A62-852C-F7CA714BA7DB}" type="slidenum">
              <a:rPr lang="en-US" smtClean="0"/>
              <a:t>‹#›</a:t>
            </a:fld>
            <a:endParaRPr lang="en-US"/>
          </a:p>
        </p:txBody>
      </p:sp>
      <p:pic>
        <p:nvPicPr>
          <p:cNvPr id="11" name="Picture 10">
            <a:extLst>
              <a:ext uri="{FF2B5EF4-FFF2-40B4-BE49-F238E27FC236}">
                <a16:creationId xmlns:a16="http://schemas.microsoft.com/office/drawing/2014/main" id="{1BA338CE-CAC8-7695-A080-82C0957E190E}"/>
              </a:ext>
            </a:extLst>
          </p:cNvPr>
          <p:cNvPicPr>
            <a:picLocks noChangeAspect="1"/>
          </p:cNvPicPr>
          <p:nvPr userDrawn="1"/>
        </p:nvPicPr>
        <p:blipFill>
          <a:blip r:embed="rId30"/>
          <a:stretch>
            <a:fillRect/>
          </a:stretch>
        </p:blipFill>
        <p:spPr>
          <a:xfrm>
            <a:off x="406099" y="6289172"/>
            <a:ext cx="513915" cy="499479"/>
          </a:xfrm>
          <a:prstGeom prst="rect">
            <a:avLst/>
          </a:prstGeom>
        </p:spPr>
      </p:pic>
    </p:spTree>
    <p:extLst>
      <p:ext uri="{BB962C8B-B14F-4D97-AF65-F5344CB8AC3E}">
        <p14:creationId xmlns:p14="http://schemas.microsoft.com/office/powerpoint/2010/main" val="2569835381"/>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 id="2147483703" r:id="rId28"/>
  </p:sldLayoutIdLst>
  <p:hf hdr="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
          <p15:clr>
            <a:srgbClr val="F26B43"/>
          </p15:clr>
        </p15:guide>
        <p15:guide id="2" pos="264">
          <p15:clr>
            <a:srgbClr val="F26B43"/>
          </p15:clr>
        </p15:guide>
        <p15:guide id="3" pos="7392">
          <p15:clr>
            <a:srgbClr val="F26B43"/>
          </p15:clr>
        </p15:guide>
        <p15:guide id="4" orient="horz" pos="3984">
          <p15:clr>
            <a:srgbClr val="F26B43"/>
          </p15:clr>
        </p15:guide>
        <p15:guide id="5" orient="horz" pos="888">
          <p15:clr>
            <a:srgbClr val="F26B43"/>
          </p15:clr>
        </p15:guide>
        <p15:guide id="6" pos="681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18.png"/><Relationship Id="rId2" Type="http://schemas.openxmlformats.org/officeDocument/2006/relationships/diagramData" Target="../diagrams/data2.xml"/><Relationship Id="rId1" Type="http://schemas.openxmlformats.org/officeDocument/2006/relationships/slideLayout" Target="../slideLayouts/slideLayout3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7.xml"/><Relationship Id="rId6" Type="http://schemas.openxmlformats.org/officeDocument/2006/relationships/image" Target="../media/image23.png"/><Relationship Id="rId5" Type="http://schemas.openxmlformats.org/officeDocument/2006/relationships/image" Target="../media/image24.png"/><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hyperlink" Target="https://python.langchain.com/docs/integrations/text_embedding/" TargetMode="External"/><Relationship Id="rId2" Type="http://schemas.openxmlformats.org/officeDocument/2006/relationships/hyperlink" Target="https://python.langchain.com/docs/integrations/document_loaders/" TargetMode="External"/><Relationship Id="rId1" Type="http://schemas.openxmlformats.org/officeDocument/2006/relationships/slideLayout" Target="../slideLayouts/slideLayout31.xml"/><Relationship Id="rId5" Type="http://schemas.openxmlformats.org/officeDocument/2006/relationships/image" Target="../media/image27.png"/><Relationship Id="rId4" Type="http://schemas.openxmlformats.org/officeDocument/2006/relationships/hyperlink" Target="https://python.langchain.com/docs/integrations/vectorstores/"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8.png"/><Relationship Id="rId2" Type="http://schemas.openxmlformats.org/officeDocument/2006/relationships/diagramData" Target="../diagrams/data1.xml"/><Relationship Id="rId1" Type="http://schemas.openxmlformats.org/officeDocument/2006/relationships/slideLayout" Target="../slideLayouts/slideLayout3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22"/>
          </p:nvPr>
        </p:nvSpPr>
        <p:spPr/>
        <p:txBody>
          <a:bodyPr>
            <a:normAutofit/>
          </a:bodyPr>
          <a:lstStyle/>
          <a:p>
            <a:r>
              <a:rPr lang="en-US" dirty="0"/>
              <a:t>Data Ingestion</a:t>
            </a:r>
            <a:endParaRPr dirty="0"/>
          </a:p>
        </p:txBody>
      </p:sp>
      <p:sp>
        <p:nvSpPr>
          <p:cNvPr id="4" name="Text Placeholder 3">
            <a:extLst>
              <a:ext uri="{FF2B5EF4-FFF2-40B4-BE49-F238E27FC236}">
                <a16:creationId xmlns:a16="http://schemas.microsoft.com/office/drawing/2014/main" id="{897A935C-FC42-664D-F370-3AE233EE3DFE}"/>
              </a:ext>
            </a:extLst>
          </p:cNvPr>
          <p:cNvSpPr>
            <a:spLocks noGrp="1"/>
          </p:cNvSpPr>
          <p:nvPr>
            <p:ph type="body" sz="quarter" idx="23"/>
          </p:nvPr>
        </p:nvSpPr>
        <p:spPr/>
        <p:txBody>
          <a:bodyPr/>
          <a:lstStyle/>
          <a:p>
            <a:endParaRPr lang="en-US" dirty="0"/>
          </a:p>
        </p:txBody>
      </p:sp>
      <p:sp>
        <p:nvSpPr>
          <p:cNvPr id="5" name="Text Placeholder 4">
            <a:extLst>
              <a:ext uri="{FF2B5EF4-FFF2-40B4-BE49-F238E27FC236}">
                <a16:creationId xmlns:a16="http://schemas.microsoft.com/office/drawing/2014/main" id="{BDCEB2E3-5B95-DB30-967C-AED7F786DFFB}"/>
              </a:ext>
            </a:extLst>
          </p:cNvPr>
          <p:cNvSpPr>
            <a:spLocks noGrp="1"/>
          </p:cNvSpPr>
          <p:nvPr>
            <p:ph type="body" sz="quarter" idx="24"/>
          </p:nvPr>
        </p:nvSpPr>
        <p:spPr/>
        <p:txBody>
          <a:bodyPr/>
          <a:lstStyle/>
          <a:p>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374BC75-C048-0C3B-C0F7-7F7F13B76518}"/>
            </a:ext>
          </a:extLst>
        </p:cNvPr>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8200A39-D361-C5A1-456B-A5AE6B502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245228F-4FF1-5C36-6BE3-495A64005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F7DA0CD9-59B8-0163-60E3-B6E3D4EA06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C40D3A3-9CF2-A6DB-695D-3580F5C9AE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8BC3EC-6E72-A8AA-7D35-D8CB7472E437}"/>
              </a:ext>
            </a:extLst>
          </p:cNvPr>
          <p:cNvSpPr>
            <a:spLocks noGrp="1"/>
          </p:cNvSpPr>
          <p:nvPr>
            <p:ph type="title"/>
          </p:nvPr>
        </p:nvSpPr>
        <p:spPr>
          <a:xfrm>
            <a:off x="1371597" y="348865"/>
            <a:ext cx="10044023" cy="877729"/>
          </a:xfrm>
        </p:spPr>
        <p:txBody>
          <a:bodyPr anchor="ctr">
            <a:normAutofit/>
          </a:bodyPr>
          <a:lstStyle/>
          <a:p>
            <a:r>
              <a:rPr lang="en-US" sz="4000" dirty="0">
                <a:solidFill>
                  <a:srgbClr val="FFFFFF"/>
                </a:solidFill>
              </a:rPr>
              <a:t>Embeddings Why</a:t>
            </a:r>
          </a:p>
        </p:txBody>
      </p:sp>
      <p:graphicFrame>
        <p:nvGraphicFramePr>
          <p:cNvPr id="13" name="Content Placeholder 2">
            <a:extLst>
              <a:ext uri="{FF2B5EF4-FFF2-40B4-BE49-F238E27FC236}">
                <a16:creationId xmlns:a16="http://schemas.microsoft.com/office/drawing/2014/main" id="{42A9E1EA-9DC4-20FD-3ED3-D25B8F40FD7B}"/>
              </a:ext>
            </a:extLst>
          </p:cNvPr>
          <p:cNvGraphicFramePr>
            <a:graphicFrameLocks noGrp="1"/>
          </p:cNvGraphicFramePr>
          <p:nvPr>
            <p:ph idx="1"/>
            <p:extLst>
              <p:ext uri="{D42A27DB-BD31-4B8C-83A1-F6EECF244321}">
                <p14:modId xmlns:p14="http://schemas.microsoft.com/office/powerpoint/2010/main" val="2320009234"/>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C5B34E35-2672-BE8F-F18C-D2E38147CEB0}"/>
              </a:ext>
            </a:extLst>
          </p:cNvPr>
          <p:cNvPicPr>
            <a:picLocks noChangeAspect="1"/>
          </p:cNvPicPr>
          <p:nvPr/>
        </p:nvPicPr>
        <p:blipFill>
          <a:blip r:embed="rId7">
            <a:lum bright="70000" contrast="-70000"/>
          </a:blip>
          <a:stretch>
            <a:fillRect/>
          </a:stretch>
        </p:blipFill>
        <p:spPr>
          <a:xfrm>
            <a:off x="11315831" y="458433"/>
            <a:ext cx="512108" cy="512108"/>
          </a:xfrm>
          <a:prstGeom prst="rect">
            <a:avLst/>
          </a:prstGeom>
          <a:noFill/>
          <a:ln>
            <a:noFill/>
          </a:ln>
        </p:spPr>
      </p:pic>
    </p:spTree>
    <p:extLst>
      <p:ext uri="{BB962C8B-B14F-4D97-AF65-F5344CB8AC3E}">
        <p14:creationId xmlns:p14="http://schemas.microsoft.com/office/powerpoint/2010/main" val="2372144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p:txBody>
          <a:bodyPr/>
          <a:lstStyle/>
          <a:p>
            <a:r>
              <a:rPr lang="en-US" dirty="0"/>
              <a:t>Window and Stride</a:t>
            </a:r>
          </a:p>
        </p:txBody>
      </p:sp>
      <p:sp>
        <p:nvSpPr>
          <p:cNvPr id="6" name="TextBox 5">
            <a:extLst>
              <a:ext uri="{FF2B5EF4-FFF2-40B4-BE49-F238E27FC236}">
                <a16:creationId xmlns:a16="http://schemas.microsoft.com/office/drawing/2014/main" id="{28FB4C1D-5480-3075-0ADC-D20B894033E0}"/>
              </a:ext>
            </a:extLst>
          </p:cNvPr>
          <p:cNvSpPr txBox="1"/>
          <p:nvPr/>
        </p:nvSpPr>
        <p:spPr>
          <a:xfrm>
            <a:off x="445939" y="2540865"/>
            <a:ext cx="11288861" cy="584775"/>
          </a:xfrm>
          <a:prstGeom prst="rect">
            <a:avLst/>
          </a:prstGeom>
          <a:noFill/>
        </p:spPr>
        <p:txBody>
          <a:bodyPr wrap="square" rtlCol="0">
            <a:spAutoFit/>
          </a:bodyPr>
          <a:lstStyle/>
          <a:p>
            <a:r>
              <a:rPr lang="en-US" sz="3200" dirty="0"/>
              <a:t>Mary had a little lamb. Its fleece was white as snow</a:t>
            </a:r>
          </a:p>
        </p:txBody>
      </p:sp>
      <p:sp>
        <p:nvSpPr>
          <p:cNvPr id="8" name="TextBox 7">
            <a:extLst>
              <a:ext uri="{FF2B5EF4-FFF2-40B4-BE49-F238E27FC236}">
                <a16:creationId xmlns:a16="http://schemas.microsoft.com/office/drawing/2014/main" id="{12F9B7AA-BD11-E485-6DE4-9D363B7A8818}"/>
              </a:ext>
            </a:extLst>
          </p:cNvPr>
          <p:cNvSpPr txBox="1"/>
          <p:nvPr/>
        </p:nvSpPr>
        <p:spPr>
          <a:xfrm>
            <a:off x="457200" y="2203799"/>
            <a:ext cx="2340705" cy="369332"/>
          </a:xfrm>
          <a:prstGeom prst="rect">
            <a:avLst/>
          </a:prstGeom>
          <a:noFill/>
        </p:spPr>
        <p:txBody>
          <a:bodyPr wrap="none" rtlCol="0">
            <a:spAutoFit/>
          </a:bodyPr>
          <a:lstStyle/>
          <a:p>
            <a:r>
              <a:rPr lang="en-US" dirty="0">
                <a:solidFill>
                  <a:schemeClr val="accent1"/>
                </a:solidFill>
              </a:rPr>
              <a:t>Original document</a:t>
            </a:r>
          </a:p>
        </p:txBody>
      </p:sp>
      <p:sp>
        <p:nvSpPr>
          <p:cNvPr id="9" name="TextBox 8">
            <a:extLst>
              <a:ext uri="{FF2B5EF4-FFF2-40B4-BE49-F238E27FC236}">
                <a16:creationId xmlns:a16="http://schemas.microsoft.com/office/drawing/2014/main" id="{6A480865-DF04-ADA3-95D9-B770C9AD15AB}"/>
              </a:ext>
            </a:extLst>
          </p:cNvPr>
          <p:cNvSpPr txBox="1"/>
          <p:nvPr/>
        </p:nvSpPr>
        <p:spPr>
          <a:xfrm>
            <a:off x="445938" y="3239036"/>
            <a:ext cx="4265911" cy="369332"/>
          </a:xfrm>
          <a:prstGeom prst="rect">
            <a:avLst/>
          </a:prstGeom>
          <a:noFill/>
        </p:spPr>
        <p:txBody>
          <a:bodyPr wrap="none" rtlCol="0">
            <a:spAutoFit/>
          </a:bodyPr>
          <a:lstStyle/>
          <a:p>
            <a:r>
              <a:rPr lang="en-US" dirty="0">
                <a:solidFill>
                  <a:schemeClr val="accent1"/>
                </a:solidFill>
              </a:rPr>
              <a:t>Chunked document with 50% Stride</a:t>
            </a:r>
          </a:p>
        </p:txBody>
      </p:sp>
      <p:sp>
        <p:nvSpPr>
          <p:cNvPr id="12" name="TextBox 11">
            <a:extLst>
              <a:ext uri="{FF2B5EF4-FFF2-40B4-BE49-F238E27FC236}">
                <a16:creationId xmlns:a16="http://schemas.microsoft.com/office/drawing/2014/main" id="{4D2B628B-966F-D180-133B-441EBAF5AAFD}"/>
              </a:ext>
            </a:extLst>
          </p:cNvPr>
          <p:cNvSpPr txBox="1"/>
          <p:nvPr/>
        </p:nvSpPr>
        <p:spPr>
          <a:xfrm>
            <a:off x="1006812" y="3704461"/>
            <a:ext cx="7748081" cy="1569660"/>
          </a:xfrm>
          <a:prstGeom prst="rect">
            <a:avLst/>
          </a:prstGeom>
          <a:noFill/>
        </p:spPr>
        <p:txBody>
          <a:bodyPr wrap="square">
            <a:spAutoFit/>
          </a:bodyPr>
          <a:lstStyle/>
          <a:p>
            <a:r>
              <a:rPr lang="en-US" sz="3200" dirty="0"/>
              <a:t>Chunk 1:   "Mary had a little“</a:t>
            </a:r>
          </a:p>
          <a:p>
            <a:r>
              <a:rPr lang="en-US" sz="3200" dirty="0"/>
              <a:t>Chunk 2:  "a little lamb. Its“</a:t>
            </a:r>
          </a:p>
          <a:p>
            <a:r>
              <a:rPr lang="en-US" sz="3200" dirty="0"/>
              <a:t>Chunk 3:  "lamb. Its fleece was"</a:t>
            </a:r>
          </a:p>
        </p:txBody>
      </p:sp>
      <p:sp>
        <p:nvSpPr>
          <p:cNvPr id="13" name="TextBox 12">
            <a:extLst>
              <a:ext uri="{FF2B5EF4-FFF2-40B4-BE49-F238E27FC236}">
                <a16:creationId xmlns:a16="http://schemas.microsoft.com/office/drawing/2014/main" id="{83B3B7B1-7F95-3705-9AB0-285D9978DBF1}"/>
              </a:ext>
            </a:extLst>
          </p:cNvPr>
          <p:cNvSpPr txBox="1"/>
          <p:nvPr/>
        </p:nvSpPr>
        <p:spPr>
          <a:xfrm>
            <a:off x="445938" y="1138125"/>
            <a:ext cx="3960055" cy="461665"/>
          </a:xfrm>
          <a:prstGeom prst="rect">
            <a:avLst/>
          </a:prstGeom>
          <a:noFill/>
        </p:spPr>
        <p:txBody>
          <a:bodyPr wrap="square" rtlCol="0">
            <a:spAutoFit/>
          </a:bodyPr>
          <a:lstStyle/>
          <a:p>
            <a:r>
              <a:rPr lang="en-US" sz="2400" dirty="0">
                <a:latin typeface="+mj-lt"/>
              </a:rPr>
              <a:t>Chunking Data</a:t>
            </a:r>
          </a:p>
        </p:txBody>
      </p:sp>
    </p:spTree>
    <p:extLst>
      <p:ext uri="{BB962C8B-B14F-4D97-AF65-F5344CB8AC3E}">
        <p14:creationId xmlns:p14="http://schemas.microsoft.com/office/powerpoint/2010/main" val="26603367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C6AEE5AA-8032-607E-41A3-DA4DC685A5D8}"/>
              </a:ext>
            </a:extLst>
          </p:cNvPr>
          <p:cNvSpPr>
            <a:spLocks noGrp="1"/>
          </p:cNvSpPr>
          <p:nvPr>
            <p:ph type="body" sz="quarter" idx="22"/>
          </p:nvPr>
        </p:nvSpPr>
        <p:spPr/>
        <p:txBody>
          <a:bodyPr/>
          <a:lstStyle/>
          <a:p>
            <a:r>
              <a:rPr lang="en-US" dirty="0"/>
              <a:t>Q&amp;A</a:t>
            </a:r>
          </a:p>
        </p:txBody>
      </p:sp>
      <p:sp>
        <p:nvSpPr>
          <p:cNvPr id="8" name="Text Placeholder 7">
            <a:extLst>
              <a:ext uri="{FF2B5EF4-FFF2-40B4-BE49-F238E27FC236}">
                <a16:creationId xmlns:a16="http://schemas.microsoft.com/office/drawing/2014/main" id="{A40A9DDE-FD1C-887D-6190-70CD277D63F7}"/>
              </a:ext>
            </a:extLst>
          </p:cNvPr>
          <p:cNvSpPr>
            <a:spLocks noGrp="1"/>
          </p:cNvSpPr>
          <p:nvPr>
            <p:ph type="body" sz="quarter" idx="23"/>
          </p:nvPr>
        </p:nvSpPr>
        <p:spPr/>
        <p:txBody>
          <a:bodyPr/>
          <a:lstStyle/>
          <a:p>
            <a:endParaRPr lang="en-US"/>
          </a:p>
        </p:txBody>
      </p:sp>
      <p:sp>
        <p:nvSpPr>
          <p:cNvPr id="9" name="Text Placeholder 8">
            <a:extLst>
              <a:ext uri="{FF2B5EF4-FFF2-40B4-BE49-F238E27FC236}">
                <a16:creationId xmlns:a16="http://schemas.microsoft.com/office/drawing/2014/main" id="{BFCF71AF-9AAC-ACFA-12F8-63BC3032017B}"/>
              </a:ext>
            </a:extLst>
          </p:cNvPr>
          <p:cNvSpPr>
            <a:spLocks noGrp="1"/>
          </p:cNvSpPr>
          <p:nvPr>
            <p:ph type="body" sz="quarter" idx="24"/>
          </p:nvPr>
        </p:nvSpPr>
        <p:spPr/>
        <p:txBody>
          <a:bodyPr/>
          <a:lstStyle/>
          <a:p>
            <a:endParaRPr lang="en-US"/>
          </a:p>
        </p:txBody>
      </p:sp>
      <p:sp>
        <p:nvSpPr>
          <p:cNvPr id="5" name="Footer Placeholder 4">
            <a:extLst>
              <a:ext uri="{FF2B5EF4-FFF2-40B4-BE49-F238E27FC236}">
                <a16:creationId xmlns:a16="http://schemas.microsoft.com/office/drawing/2014/main" id="{ED0695BC-F0F7-4534-1C19-7252E34C5CD6}"/>
              </a:ext>
            </a:extLst>
          </p:cNvPr>
          <p:cNvSpPr>
            <a:spLocks noGrp="1"/>
          </p:cNvSpPr>
          <p:nvPr>
            <p:ph type="ftr" sz="quarter" idx="4294967295"/>
          </p:nvPr>
        </p:nvSpPr>
        <p:spPr>
          <a:xfrm>
            <a:off x="0" y="6356350"/>
            <a:ext cx="5980113" cy="365125"/>
          </a:xfrm>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E25AFE9C-9BAF-6A35-E8C1-92E7C8E2CADC}"/>
              </a:ext>
            </a:extLst>
          </p:cNvPr>
          <p:cNvSpPr>
            <a:spLocks noGrp="1"/>
          </p:cNvSpPr>
          <p:nvPr>
            <p:ph type="sldNum" sz="quarter" idx="4294967295"/>
          </p:nvPr>
        </p:nvSpPr>
        <p:spPr>
          <a:xfrm>
            <a:off x="11409363" y="6356350"/>
            <a:ext cx="782637" cy="365125"/>
          </a:xfrm>
        </p:spPr>
        <p:txBody>
          <a:bodyPr/>
          <a:lstStyle/>
          <a:p>
            <a:fld id="{56E42921-B966-4A62-852C-F7CA714BA7DB}" type="slidenum">
              <a:rPr lang="en-US" smtClean="0"/>
              <a:t>12</a:t>
            </a:fld>
            <a:endParaRPr lang="en-US"/>
          </a:p>
        </p:txBody>
      </p:sp>
    </p:spTree>
    <p:extLst>
      <p:ext uri="{BB962C8B-B14F-4D97-AF65-F5344CB8AC3E}">
        <p14:creationId xmlns:p14="http://schemas.microsoft.com/office/powerpoint/2010/main" val="31651851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Coding Exercise</a:t>
            </a:r>
          </a:p>
        </p:txBody>
      </p:sp>
      <p:sp>
        <p:nvSpPr>
          <p:cNvPr id="3" name="Content Placeholder 2"/>
          <p:cNvSpPr>
            <a:spLocks noGrp="1"/>
          </p:cNvSpPr>
          <p:nvPr>
            <p:ph idx="1"/>
          </p:nvPr>
        </p:nvSpPr>
        <p:spPr/>
        <p:txBody>
          <a:bodyPr>
            <a:normAutofit/>
          </a:bodyPr>
          <a:lstStyle/>
          <a:p>
            <a:pPr marL="0" indent="0">
              <a:buNone/>
            </a:pPr>
            <a:r>
              <a:rPr lang="fr-FR" sz="1400" b="0" dirty="0">
                <a:effectLst/>
                <a:latin typeface="Aptos Mono" panose="020B0009020202020204" pitchFamily="49" charset="0"/>
              </a:rPr>
              <a:t>&gt; git clone https://github.com/marty916/Enterprise-LLM-RAG.git</a:t>
            </a:r>
          </a:p>
          <a:p>
            <a:pPr marL="0" indent="0">
              <a:buNone/>
            </a:pPr>
            <a:r>
              <a:rPr lang="fr-FR" sz="1400" b="0" dirty="0">
                <a:effectLst/>
                <a:latin typeface="Aptos Mono" panose="020B0009020202020204" pitchFamily="49" charset="0"/>
              </a:rPr>
              <a:t>&gt; cd Enterprise-LLM-RAG/</a:t>
            </a:r>
            <a:r>
              <a:rPr lang="fr-FR" sz="1400" b="0" dirty="0" err="1">
                <a:effectLst/>
                <a:latin typeface="Aptos Mono" panose="020B0009020202020204" pitchFamily="49" charset="0"/>
              </a:rPr>
              <a:t>lessons</a:t>
            </a:r>
            <a:r>
              <a:rPr lang="fr-FR" sz="1400" b="0" dirty="0">
                <a:effectLst/>
                <a:latin typeface="Aptos Mono" panose="020B0009020202020204" pitchFamily="49" charset="0"/>
              </a:rPr>
              <a:t>/0</a:t>
            </a:r>
            <a:r>
              <a:rPr lang="fr-FR" sz="1400" dirty="0">
                <a:latin typeface="Aptos Mono" panose="020B0009020202020204" pitchFamily="49" charset="0"/>
              </a:rPr>
              <a:t>3</a:t>
            </a:r>
            <a:r>
              <a:rPr lang="fr-FR" sz="1400" b="0" dirty="0">
                <a:effectLst/>
                <a:latin typeface="Aptos Mono" panose="020B0009020202020204" pitchFamily="49" charset="0"/>
              </a:rPr>
              <a:t>-</a:t>
            </a:r>
            <a:r>
              <a:rPr lang="fr-FR" sz="1400" dirty="0">
                <a:latin typeface="Aptos Mono" panose="020B0009020202020204" pitchFamily="49" charset="0"/>
              </a:rPr>
              <a:t>intro-data-ingestion</a:t>
            </a:r>
            <a:endParaRPr lang="fr-FR" sz="1400" b="0" dirty="0">
              <a:effectLst/>
              <a:latin typeface="Aptos Mono" panose="020B0009020202020204" pitchFamily="49"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C08401D-B2E2-BC47-9595-2365DB39453A}"/>
              </a:ext>
            </a:extLst>
          </p:cNvPr>
          <p:cNvSpPr>
            <a:spLocks noGrp="1"/>
          </p:cNvSpPr>
          <p:nvPr>
            <p:ph type="sldNum" sz="quarter" idx="12"/>
          </p:nvPr>
        </p:nvSpPr>
        <p:spPr/>
        <p:txBody>
          <a:bodyPr/>
          <a:lstStyle/>
          <a:p>
            <a:fld id="{56E42921-B966-4A62-852C-F7CA714BA7DB}" type="slidenum">
              <a:rPr lang="en-US" smtClean="0"/>
              <a:t>2</a:t>
            </a:fld>
            <a:endParaRPr lang="en-US"/>
          </a:p>
        </p:txBody>
      </p:sp>
      <p:sp>
        <p:nvSpPr>
          <p:cNvPr id="3" name="Table Placeholder 2">
            <a:extLst>
              <a:ext uri="{FF2B5EF4-FFF2-40B4-BE49-F238E27FC236}">
                <a16:creationId xmlns:a16="http://schemas.microsoft.com/office/drawing/2014/main" id="{E65780DB-13DA-E624-5EF4-DB68E6B80499}"/>
              </a:ext>
            </a:extLst>
          </p:cNvPr>
          <p:cNvSpPr>
            <a:spLocks noGrp="1"/>
          </p:cNvSpPr>
          <p:nvPr>
            <p:ph type="tbl" sz="quarter" idx="13"/>
          </p:nvPr>
        </p:nvSpPr>
        <p:spPr/>
        <p:txBody>
          <a:bodyPr/>
          <a:lstStyle/>
          <a:p>
            <a:r>
              <a:rPr lang="en-US" dirty="0"/>
              <a:t>Data Ingestion</a:t>
            </a:r>
          </a:p>
          <a:p>
            <a:r>
              <a:rPr lang="en-US" dirty="0"/>
              <a:t>Data Types</a:t>
            </a:r>
          </a:p>
          <a:p>
            <a:r>
              <a:rPr lang="en-US" dirty="0"/>
              <a:t>Data Sources</a:t>
            </a:r>
          </a:p>
          <a:p>
            <a:r>
              <a:rPr lang="en-US" dirty="0"/>
              <a:t>Embeddings</a:t>
            </a:r>
          </a:p>
          <a:p>
            <a:r>
              <a:rPr lang="en-US" dirty="0"/>
              <a:t>Window and Stride</a:t>
            </a:r>
          </a:p>
        </p:txBody>
      </p:sp>
      <p:sp>
        <p:nvSpPr>
          <p:cNvPr id="4" name="Footer Placeholder 3">
            <a:extLst>
              <a:ext uri="{FF2B5EF4-FFF2-40B4-BE49-F238E27FC236}">
                <a16:creationId xmlns:a16="http://schemas.microsoft.com/office/drawing/2014/main" id="{60154E95-CE7E-E907-5295-8CD0E1EF9DE6}"/>
              </a:ext>
            </a:extLst>
          </p:cNvPr>
          <p:cNvSpPr>
            <a:spLocks noGrp="1"/>
          </p:cNvSpPr>
          <p:nvPr>
            <p:ph type="ftr" sz="quarter" idx="11"/>
          </p:nvPr>
        </p:nvSpPr>
        <p:spPr/>
        <p:txBody>
          <a:bodyPr/>
          <a:lstStyle/>
          <a:p>
            <a:r>
              <a:rPr lang="en-US"/>
              <a:t>Copyright © 2024 Accelerated Innovation Group. All rights reserved.</a:t>
            </a:r>
          </a:p>
        </p:txBody>
      </p:sp>
    </p:spTree>
    <p:extLst>
      <p:ext uri="{BB962C8B-B14F-4D97-AF65-F5344CB8AC3E}">
        <p14:creationId xmlns:p14="http://schemas.microsoft.com/office/powerpoint/2010/main" val="2583036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Ingestion - Why</a:t>
            </a:r>
            <a:endParaRPr dirty="0"/>
          </a:p>
        </p:txBody>
      </p:sp>
      <p:sp>
        <p:nvSpPr>
          <p:cNvPr id="3" name="Content Placeholder 2"/>
          <p:cNvSpPr>
            <a:spLocks noGrp="1"/>
          </p:cNvSpPr>
          <p:nvPr>
            <p:ph idx="1"/>
          </p:nvPr>
        </p:nvSpPr>
        <p:spPr/>
        <p:txBody>
          <a:bodyPr>
            <a:normAutofit/>
          </a:bodyPr>
          <a:lstStyle/>
          <a:p>
            <a:pPr marL="0" indent="0">
              <a:buNone/>
            </a:pPr>
            <a:r>
              <a:rPr lang="en-US" dirty="0"/>
              <a:t>Problem:</a:t>
            </a:r>
          </a:p>
          <a:p>
            <a:r>
              <a:rPr lang="en-US" dirty="0"/>
              <a:t>LLMs are trained offline on a massive corpus and unaware of events after training</a:t>
            </a:r>
          </a:p>
          <a:p>
            <a:r>
              <a:rPr lang="en-US" dirty="0"/>
              <a:t>LLMs do not know your business proprietary or domain specific data</a:t>
            </a:r>
          </a:p>
          <a:p>
            <a:r>
              <a:rPr lang="en-US" dirty="0"/>
              <a:t>LLMs do not have real-time information</a:t>
            </a:r>
          </a:p>
          <a:p>
            <a:pPr marL="0" indent="0">
              <a:buNone/>
            </a:pPr>
            <a:r>
              <a:rPr lang="en-US" dirty="0"/>
              <a:t>Solution:</a:t>
            </a:r>
            <a:endParaRPr dirty="0"/>
          </a:p>
          <a:p>
            <a:r>
              <a:rPr lang="en-US" dirty="0"/>
              <a:t>Feed the LLM </a:t>
            </a:r>
            <a:r>
              <a:rPr lang="en-US" b="1" dirty="0"/>
              <a:t>relevant</a:t>
            </a:r>
            <a:r>
              <a:rPr lang="en-US" dirty="0"/>
              <a:t> context in real-time, by using an information retrieval system</a:t>
            </a:r>
            <a:endParaRPr dirty="0"/>
          </a:p>
        </p:txBody>
      </p:sp>
      <p:pic>
        <p:nvPicPr>
          <p:cNvPr id="7" name="Picture 6">
            <a:extLst>
              <a:ext uri="{FF2B5EF4-FFF2-40B4-BE49-F238E27FC236}">
                <a16:creationId xmlns:a16="http://schemas.microsoft.com/office/drawing/2014/main" id="{9DAC7738-A88D-1C5B-A222-D8BB3E0F1E83}"/>
              </a:ext>
            </a:extLst>
          </p:cNvPr>
          <p:cNvPicPr>
            <a:picLocks noChangeAspect="1"/>
          </p:cNvPicPr>
          <p:nvPr/>
        </p:nvPicPr>
        <p:blipFill>
          <a:blip r:embed="rId2"/>
          <a:stretch>
            <a:fillRect/>
          </a:stretch>
        </p:blipFill>
        <p:spPr>
          <a:xfrm>
            <a:off x="10933363" y="289675"/>
            <a:ext cx="512108" cy="51210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 iceberg in the water&#10;&#10;Description automatically generated">
            <a:extLst>
              <a:ext uri="{FF2B5EF4-FFF2-40B4-BE49-F238E27FC236}">
                <a16:creationId xmlns:a16="http://schemas.microsoft.com/office/drawing/2014/main" id="{25BCB3D2-F7D8-01D9-669C-5F02788FF957}"/>
              </a:ext>
            </a:extLst>
          </p:cNvPr>
          <p:cNvPicPr>
            <a:picLocks noChangeAspect="1"/>
          </p:cNvPicPr>
          <p:nvPr/>
        </p:nvPicPr>
        <p:blipFill>
          <a:blip r:embed="rId2"/>
          <a:stretch>
            <a:fillRect/>
          </a:stretch>
        </p:blipFill>
        <p:spPr>
          <a:xfrm>
            <a:off x="0" y="0"/>
            <a:ext cx="12192000" cy="6858000"/>
          </a:xfrm>
          <a:prstGeom prst="rect">
            <a:avLst/>
          </a:prstGeom>
        </p:spPr>
      </p:pic>
      <p:sp>
        <p:nvSpPr>
          <p:cNvPr id="2" name="Rectangle 1">
            <a:extLst>
              <a:ext uri="{FF2B5EF4-FFF2-40B4-BE49-F238E27FC236}">
                <a16:creationId xmlns:a16="http://schemas.microsoft.com/office/drawing/2014/main" id="{E7C2DD81-1F7D-DC83-9673-ECA8D5ABAB44}"/>
              </a:ext>
            </a:extLst>
          </p:cNvPr>
          <p:cNvSpPr/>
          <p:nvPr/>
        </p:nvSpPr>
        <p:spPr>
          <a:xfrm>
            <a:off x="7237707" y="2541722"/>
            <a:ext cx="4370523" cy="190629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Specific information about your company, your products, your procedures</a:t>
            </a:r>
          </a:p>
          <a:p>
            <a:pPr algn="ctr"/>
            <a:r>
              <a:rPr lang="en-US" dirty="0"/>
              <a:t>(curated responses on company information)</a:t>
            </a:r>
          </a:p>
        </p:txBody>
      </p:sp>
      <p:sp>
        <p:nvSpPr>
          <p:cNvPr id="3" name="Rectangle 2">
            <a:extLst>
              <a:ext uri="{FF2B5EF4-FFF2-40B4-BE49-F238E27FC236}">
                <a16:creationId xmlns:a16="http://schemas.microsoft.com/office/drawing/2014/main" id="{43ECDDED-D1B8-8E8D-B3FA-438F1BB057CD}"/>
              </a:ext>
            </a:extLst>
          </p:cNvPr>
          <p:cNvSpPr/>
          <p:nvPr/>
        </p:nvSpPr>
        <p:spPr>
          <a:xfrm>
            <a:off x="6819254" y="650930"/>
            <a:ext cx="3890074" cy="914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Today we’ll learn how to take in Company information and answer questions</a:t>
            </a:r>
          </a:p>
        </p:txBody>
      </p:sp>
    </p:spTree>
    <p:extLst>
      <p:ext uri="{BB962C8B-B14F-4D97-AF65-F5344CB8AC3E}">
        <p14:creationId xmlns:p14="http://schemas.microsoft.com/office/powerpoint/2010/main" val="11220168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624EF-D9C4-71D8-710C-E400B7A61E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42921-B966-4A62-852C-F7CA714BA7DB}" type="slidenum">
              <a:rPr kumimoji="0" lang="en-US" sz="1200" b="0" i="0" u="none" strike="noStrike" kern="1200" cap="none" spc="0" normalizeH="0" baseline="0" noProof="0" smtClean="0">
                <a:ln>
                  <a:noFill/>
                </a:ln>
                <a:solidFill>
                  <a:prstClr val="black">
                    <a:tint val="75000"/>
                  </a:prstClr>
                </a:solidFill>
                <a:effectLst/>
                <a:uLnTx/>
                <a:uFillTx/>
                <a:latin typeface="Poppi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Poppins"/>
              <a:ea typeface="+mn-ea"/>
              <a:cs typeface="+mn-cs"/>
            </a:endParaRPr>
          </a:p>
        </p:txBody>
      </p:sp>
      <p:sp>
        <p:nvSpPr>
          <p:cNvPr id="3" name="Footer Placeholder 2">
            <a:extLst>
              <a:ext uri="{FF2B5EF4-FFF2-40B4-BE49-F238E27FC236}">
                <a16:creationId xmlns:a16="http://schemas.microsoft.com/office/drawing/2014/main" id="{4BF02939-1A40-D892-0F40-5357C55F2DF5}"/>
              </a:ext>
            </a:extLst>
          </p:cNvPr>
          <p:cNvSpPr>
            <a:spLocks noGrp="1"/>
          </p:cNvSpPr>
          <p:nvPr>
            <p:ph type="ftr" sz="quarter" idx="11"/>
          </p:nvPr>
        </p:nvSpPr>
        <p:spPr>
          <a:xfrm>
            <a:off x="3105593" y="6356348"/>
            <a:ext cx="598081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Poppins"/>
                <a:ea typeface="+mn-ea"/>
                <a:cs typeface="+mn-cs"/>
              </a:rPr>
              <a:t>Copyright © 2024 Accelerated Innovation Group. All rights reserved.</a:t>
            </a:r>
          </a:p>
        </p:txBody>
      </p:sp>
      <p:sp>
        <p:nvSpPr>
          <p:cNvPr id="5" name="Text Placeholder 4">
            <a:extLst>
              <a:ext uri="{FF2B5EF4-FFF2-40B4-BE49-F238E27FC236}">
                <a16:creationId xmlns:a16="http://schemas.microsoft.com/office/drawing/2014/main" id="{C77F61B5-FF11-BD5B-FBFF-AE6882415168}"/>
              </a:ext>
            </a:extLst>
          </p:cNvPr>
          <p:cNvSpPr>
            <a:spLocks noGrp="1"/>
          </p:cNvSpPr>
          <p:nvPr>
            <p:ph type="body" sz="quarter" idx="28"/>
          </p:nvPr>
        </p:nvSpPr>
        <p:spPr>
          <a:xfrm>
            <a:off x="2640" y="-25487"/>
            <a:ext cx="11940259" cy="848660"/>
          </a:xfrm>
        </p:spPr>
        <p:txBody>
          <a:bodyPr bIns="91440" anchor="b" anchorCtr="0">
            <a:normAutofit/>
          </a:bodyPr>
          <a:lstStyle/>
          <a:p>
            <a:r>
              <a:rPr lang="en-US" sz="2400" b="1" dirty="0"/>
              <a:t>GenAI Solutions follow a similar high-level ‘workflow’</a:t>
            </a:r>
          </a:p>
        </p:txBody>
      </p:sp>
      <p:grpSp>
        <p:nvGrpSpPr>
          <p:cNvPr id="193" name="Group 192">
            <a:extLst>
              <a:ext uri="{FF2B5EF4-FFF2-40B4-BE49-F238E27FC236}">
                <a16:creationId xmlns:a16="http://schemas.microsoft.com/office/drawing/2014/main" id="{60A7BE40-B277-AC1E-2551-13A6B83DAADD}"/>
              </a:ext>
            </a:extLst>
          </p:cNvPr>
          <p:cNvGrpSpPr/>
          <p:nvPr/>
        </p:nvGrpSpPr>
        <p:grpSpPr>
          <a:xfrm>
            <a:off x="6308550" y="1397084"/>
            <a:ext cx="1021182" cy="593803"/>
            <a:chOff x="4888444" y="1594889"/>
            <a:chExt cx="971620" cy="564983"/>
          </a:xfrm>
        </p:grpSpPr>
        <p:sp>
          <p:nvSpPr>
            <p:cNvPr id="218" name="Oval 217">
              <a:extLst>
                <a:ext uri="{FF2B5EF4-FFF2-40B4-BE49-F238E27FC236}">
                  <a16:creationId xmlns:a16="http://schemas.microsoft.com/office/drawing/2014/main" id="{D66B4F7C-69F1-E555-ED35-E026DC75CC30}"/>
                </a:ext>
              </a:extLst>
            </p:cNvPr>
            <p:cNvSpPr/>
            <p:nvPr/>
          </p:nvSpPr>
          <p:spPr>
            <a:xfrm>
              <a:off x="4888444" y="198180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9" name="Freeform: Shape 218">
              <a:extLst>
                <a:ext uri="{FF2B5EF4-FFF2-40B4-BE49-F238E27FC236}">
                  <a16:creationId xmlns:a16="http://schemas.microsoft.com/office/drawing/2014/main" id="{7E60B5EF-09D8-FBD6-A6E5-E6CBFDE9058F}"/>
                </a:ext>
              </a:extLst>
            </p:cNvPr>
            <p:cNvSpPr/>
            <p:nvPr/>
          </p:nvSpPr>
          <p:spPr>
            <a:xfrm>
              <a:off x="4987276" y="159488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20" name="Oval 219">
              <a:extLst>
                <a:ext uri="{FF2B5EF4-FFF2-40B4-BE49-F238E27FC236}">
                  <a16:creationId xmlns:a16="http://schemas.microsoft.com/office/drawing/2014/main" id="{C43484EB-5619-8DCF-3072-213594D60706}"/>
                </a:ext>
              </a:extLst>
            </p:cNvPr>
            <p:cNvSpPr/>
            <p:nvPr/>
          </p:nvSpPr>
          <p:spPr>
            <a:xfrm>
              <a:off x="4946341" y="2039389"/>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grpSp>
        <p:nvGrpSpPr>
          <p:cNvPr id="176" name="Group 175">
            <a:extLst>
              <a:ext uri="{FF2B5EF4-FFF2-40B4-BE49-F238E27FC236}">
                <a16:creationId xmlns:a16="http://schemas.microsoft.com/office/drawing/2014/main" id="{CA80A86F-F432-9599-0B63-0A12B3D134E7}"/>
              </a:ext>
            </a:extLst>
          </p:cNvPr>
          <p:cNvGrpSpPr/>
          <p:nvPr/>
        </p:nvGrpSpPr>
        <p:grpSpPr>
          <a:xfrm>
            <a:off x="5215707" y="2963404"/>
            <a:ext cx="1803756" cy="1520008"/>
            <a:chOff x="3703791" y="3085188"/>
            <a:chExt cx="1716212" cy="1446235"/>
          </a:xfrm>
        </p:grpSpPr>
        <p:sp>
          <p:nvSpPr>
            <p:cNvPr id="184" name="Oval 183">
              <a:extLst>
                <a:ext uri="{FF2B5EF4-FFF2-40B4-BE49-F238E27FC236}">
                  <a16:creationId xmlns:a16="http://schemas.microsoft.com/office/drawing/2014/main" id="{618D227F-0EB4-770B-FAAF-5B8245E4F2E0}"/>
                </a:ext>
              </a:extLst>
            </p:cNvPr>
            <p:cNvSpPr/>
            <p:nvPr/>
          </p:nvSpPr>
          <p:spPr>
            <a:xfrm>
              <a:off x="3841882" y="3085188"/>
              <a:ext cx="1440030" cy="1446235"/>
            </a:xfrm>
            <a:prstGeom prst="ellipse">
              <a:avLst/>
            </a:prstGeom>
            <a:solidFill>
              <a:srgbClr val="FFFFFF"/>
            </a:solidFill>
            <a:ln w="9525" cap="flat" cmpd="sng" algn="ctr">
              <a:gradFill>
                <a:gsLst>
                  <a:gs pos="0">
                    <a:sysClr val="window" lastClr="FFFFFF"/>
                  </a:gs>
                  <a:gs pos="100000">
                    <a:sysClr val="window" lastClr="FFFFFF">
                      <a:lumMod val="85000"/>
                    </a:sysClr>
                  </a:gs>
                </a:gsLst>
                <a:lin ang="5400000" scaled="1"/>
              </a:gradFill>
              <a:prstDash val="solid"/>
              <a:miter lim="800000"/>
            </a:ln>
            <a:effectLst>
              <a:outerShdw blurRad="127000" dist="101600" dir="2700000" algn="tl" rotWithShape="0">
                <a:prstClr val="black">
                  <a:alpha val="20000"/>
                </a:prstClr>
              </a:out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185" name="Rectangle 184">
              <a:extLst>
                <a:ext uri="{FF2B5EF4-FFF2-40B4-BE49-F238E27FC236}">
                  <a16:creationId xmlns:a16="http://schemas.microsoft.com/office/drawing/2014/main" id="{8C7F317A-FF14-0EC6-2348-0397E31496F5}"/>
                </a:ext>
              </a:extLst>
            </p:cNvPr>
            <p:cNvSpPr/>
            <p:nvPr/>
          </p:nvSpPr>
          <p:spPr>
            <a:xfrm>
              <a:off x="3703791" y="3404453"/>
              <a:ext cx="1716212" cy="878517"/>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High-Level</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GenAI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800" b="1" i="0" u="none" strike="noStrike" kern="0" cap="none" spc="0" normalizeH="0" baseline="0" noProof="0" dirty="0">
                  <a:ln>
                    <a:noFill/>
                  </a:ln>
                  <a:solidFill>
                    <a:srgbClr val="417687"/>
                  </a:solidFill>
                  <a:effectLst/>
                  <a:uLnTx/>
                  <a:uFillTx/>
                  <a:latin typeface="Arial Nova" panose="020B0504020202020204" pitchFamily="34" charset="0"/>
                  <a:ea typeface="+mn-ea"/>
                  <a:cs typeface="+mn-cs"/>
                </a:rPr>
                <a:t>Flow</a:t>
              </a:r>
              <a:endParaRPr kumimoji="0" lang="en-IN" sz="1800" b="0" i="0" u="none" strike="noStrike" kern="0" cap="none" spc="0" normalizeH="0" baseline="0" noProof="0" dirty="0">
                <a:ln>
                  <a:noFill/>
                </a:ln>
                <a:solidFill>
                  <a:srgbClr val="417687"/>
                </a:solidFill>
                <a:effectLst/>
                <a:uLnTx/>
                <a:uFillTx/>
                <a:latin typeface="Arial Nova" panose="020B0504020202020204" pitchFamily="34" charset="0"/>
                <a:ea typeface="+mn-ea"/>
                <a:cs typeface="+mn-cs"/>
              </a:endParaRPr>
            </a:p>
          </p:txBody>
        </p:sp>
      </p:grpSp>
      <p:grpSp>
        <p:nvGrpSpPr>
          <p:cNvPr id="241" name="Group 240">
            <a:extLst>
              <a:ext uri="{FF2B5EF4-FFF2-40B4-BE49-F238E27FC236}">
                <a16:creationId xmlns:a16="http://schemas.microsoft.com/office/drawing/2014/main" id="{C940C8AE-6ECA-33C3-7101-40628D06B3F0}"/>
              </a:ext>
            </a:extLst>
          </p:cNvPr>
          <p:cNvGrpSpPr/>
          <p:nvPr/>
        </p:nvGrpSpPr>
        <p:grpSpPr>
          <a:xfrm>
            <a:off x="5350363" y="1110151"/>
            <a:ext cx="6549955" cy="1531855"/>
            <a:chOff x="5350363" y="1072939"/>
            <a:chExt cx="6549955" cy="1531855"/>
          </a:xfrm>
        </p:grpSpPr>
        <p:sp>
          <p:nvSpPr>
            <p:cNvPr id="186" name="Freeform: Shape 185">
              <a:extLst>
                <a:ext uri="{FF2B5EF4-FFF2-40B4-BE49-F238E27FC236}">
                  <a16:creationId xmlns:a16="http://schemas.microsoft.com/office/drawing/2014/main" id="{9B92A79E-9EEF-F6B5-1FE5-5FAC0A302782}"/>
                </a:ext>
              </a:extLst>
            </p:cNvPr>
            <p:cNvSpPr/>
            <p:nvPr/>
          </p:nvSpPr>
          <p:spPr>
            <a:xfrm>
              <a:off x="5350363" y="1456590"/>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3" name="Group 152">
              <a:extLst>
                <a:ext uri="{FF2B5EF4-FFF2-40B4-BE49-F238E27FC236}">
                  <a16:creationId xmlns:a16="http://schemas.microsoft.com/office/drawing/2014/main" id="{797240E4-373F-1F58-5884-7F7E95FE74D3}"/>
                </a:ext>
              </a:extLst>
            </p:cNvPr>
            <p:cNvGrpSpPr/>
            <p:nvPr/>
          </p:nvGrpSpPr>
          <p:grpSpPr>
            <a:xfrm>
              <a:off x="6611819" y="1072939"/>
              <a:ext cx="5288499" cy="781648"/>
              <a:chOff x="5175632" y="1221539"/>
              <a:chExt cx="5031825" cy="743710"/>
            </a:xfrm>
          </p:grpSpPr>
          <p:sp>
            <p:nvSpPr>
              <p:cNvPr id="172" name="Rectangle 171">
                <a:extLst>
                  <a:ext uri="{FF2B5EF4-FFF2-40B4-BE49-F238E27FC236}">
                    <a16:creationId xmlns:a16="http://schemas.microsoft.com/office/drawing/2014/main" id="{BF1D75B2-F2B5-BC0F-9930-8E548D530BF2}"/>
                  </a:ext>
                </a:extLst>
              </p:cNvPr>
              <p:cNvSpPr/>
              <p:nvPr/>
            </p:nvSpPr>
            <p:spPr>
              <a:xfrm>
                <a:off x="5175634" y="1525992"/>
                <a:ext cx="3361600" cy="439257"/>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ACME Bank </a:t>
                </a:r>
                <a:r>
                  <a:rPr kumimoji="0" lang="en-US" sz="1200" b="0" i="1" u="none" strike="noStrike" kern="1200" cap="none" spc="0" normalizeH="0" baseline="0" noProof="0" dirty="0">
                    <a:ln>
                      <a:noFill/>
                    </a:ln>
                    <a:solidFill>
                      <a:prstClr val="black">
                        <a:lumMod val="50000"/>
                        <a:lumOff val="50000"/>
                      </a:prstClr>
                    </a:solidFill>
                    <a:effectLst/>
                    <a:uLnTx/>
                    <a:uFillTx/>
                    <a:latin typeface="Arial" panose="020B0604020202020204" pitchFamily="34" charset="0"/>
                    <a:ea typeface="+mn-ea"/>
                    <a:cs typeface="Arial" panose="020B0604020202020204" pitchFamily="34" charset="0"/>
                  </a:rPr>
                  <a:t>Adventurer Rewards Program FAQ</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73" name="Rectangle 172">
                <a:extLst>
                  <a:ext uri="{FF2B5EF4-FFF2-40B4-BE49-F238E27FC236}">
                    <a16:creationId xmlns:a16="http://schemas.microsoft.com/office/drawing/2014/main" id="{C2375EA6-43A8-9BF5-96FA-899090AC3397}"/>
                  </a:ext>
                </a:extLst>
              </p:cNvPr>
              <p:cNvSpPr/>
              <p:nvPr/>
            </p:nvSpPr>
            <p:spPr>
              <a:xfrm>
                <a:off x="5175632" y="1221539"/>
                <a:ext cx="5031825"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1. Ensure Your Data &amp; Systems are ‘GenAI-Ready’</a:t>
                </a:r>
              </a:p>
            </p:txBody>
          </p:sp>
        </p:grpSp>
      </p:grpSp>
      <p:pic>
        <p:nvPicPr>
          <p:cNvPr id="222" name="Picture 221" descr="A blue and black logo&#10;&#10;Description automatically generated">
            <a:extLst>
              <a:ext uri="{FF2B5EF4-FFF2-40B4-BE49-F238E27FC236}">
                <a16:creationId xmlns:a16="http://schemas.microsoft.com/office/drawing/2014/main" id="{261DF6D0-1826-F0E0-6FCD-4E31BAE0713D}"/>
              </a:ext>
            </a:extLst>
          </p:cNvPr>
          <p:cNvPicPr>
            <a:picLocks noChangeAspect="1"/>
          </p:cNvPicPr>
          <p:nvPr/>
        </p:nvPicPr>
        <p:blipFill>
          <a:blip r:embed="rId2">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854985" y="2002905"/>
            <a:ext cx="512064" cy="512064"/>
          </a:xfrm>
          <a:prstGeom prst="rect">
            <a:avLst/>
          </a:prstGeom>
        </p:spPr>
      </p:pic>
      <p:grpSp>
        <p:nvGrpSpPr>
          <p:cNvPr id="240" name="Group 239">
            <a:extLst>
              <a:ext uri="{FF2B5EF4-FFF2-40B4-BE49-F238E27FC236}">
                <a16:creationId xmlns:a16="http://schemas.microsoft.com/office/drawing/2014/main" id="{93119746-60B7-4824-D48C-C773EC6545E2}"/>
              </a:ext>
            </a:extLst>
          </p:cNvPr>
          <p:cNvGrpSpPr/>
          <p:nvPr/>
        </p:nvGrpSpPr>
        <p:grpSpPr>
          <a:xfrm>
            <a:off x="6857622" y="1946642"/>
            <a:ext cx="5146488" cy="1508806"/>
            <a:chOff x="6857622" y="1909430"/>
            <a:chExt cx="5146488" cy="1508806"/>
          </a:xfrm>
        </p:grpSpPr>
        <p:grpSp>
          <p:nvGrpSpPr>
            <p:cNvPr id="154" name="Group 153">
              <a:extLst>
                <a:ext uri="{FF2B5EF4-FFF2-40B4-BE49-F238E27FC236}">
                  <a16:creationId xmlns:a16="http://schemas.microsoft.com/office/drawing/2014/main" id="{D3CABCFB-A4A5-8D45-91F5-5AEBB78A7B6C}"/>
                </a:ext>
              </a:extLst>
            </p:cNvPr>
            <p:cNvGrpSpPr/>
            <p:nvPr/>
          </p:nvGrpSpPr>
          <p:grpSpPr>
            <a:xfrm>
              <a:off x="8147838" y="1983574"/>
              <a:ext cx="3856272" cy="701453"/>
              <a:chOff x="5312206" y="1010168"/>
              <a:chExt cx="3669110" cy="667409"/>
            </a:xfrm>
          </p:grpSpPr>
          <p:sp>
            <p:nvSpPr>
              <p:cNvPr id="170" name="Rectangle 169">
                <a:extLst>
                  <a:ext uri="{FF2B5EF4-FFF2-40B4-BE49-F238E27FC236}">
                    <a16:creationId xmlns:a16="http://schemas.microsoft.com/office/drawing/2014/main" id="{0A319BE3-AC7E-0E94-C0F9-AE90F45C7B7E}"/>
                  </a:ext>
                </a:extLst>
              </p:cNvPr>
              <p:cNvSpPr/>
              <p:nvPr/>
            </p:nvSpPr>
            <p:spPr>
              <a:xfrm>
                <a:off x="5312207" y="1238318"/>
                <a:ext cx="2743779" cy="439259"/>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Get Answers about the Rewards Program</a:t>
                </a:r>
              </a:p>
            </p:txBody>
          </p:sp>
          <p:sp>
            <p:nvSpPr>
              <p:cNvPr id="171" name="Rectangle 170">
                <a:extLst>
                  <a:ext uri="{FF2B5EF4-FFF2-40B4-BE49-F238E27FC236}">
                    <a16:creationId xmlns:a16="http://schemas.microsoft.com/office/drawing/2014/main" id="{33B0739E-FDA4-8719-007F-23CF525429BE}"/>
                  </a:ext>
                </a:extLst>
              </p:cNvPr>
              <p:cNvSpPr/>
              <p:nvPr/>
            </p:nvSpPr>
            <p:spPr>
              <a:xfrm>
                <a:off x="5312206" y="1010168"/>
                <a:ext cx="3669110"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2. Understand the User’s Request</a:t>
                </a:r>
              </a:p>
            </p:txBody>
          </p:sp>
        </p:grpSp>
        <p:grpSp>
          <p:nvGrpSpPr>
            <p:cNvPr id="235" name="Group 234">
              <a:extLst>
                <a:ext uri="{FF2B5EF4-FFF2-40B4-BE49-F238E27FC236}">
                  <a16:creationId xmlns:a16="http://schemas.microsoft.com/office/drawing/2014/main" id="{531A15E9-8195-B5BE-0A40-DDDBC7431A1F}"/>
                </a:ext>
              </a:extLst>
            </p:cNvPr>
            <p:cNvGrpSpPr/>
            <p:nvPr/>
          </p:nvGrpSpPr>
          <p:grpSpPr>
            <a:xfrm>
              <a:off x="6857622" y="1909430"/>
              <a:ext cx="1786060" cy="1508806"/>
              <a:chOff x="6857622" y="1909430"/>
              <a:chExt cx="1786060" cy="1508806"/>
            </a:xfrm>
          </p:grpSpPr>
          <p:grpSp>
            <p:nvGrpSpPr>
              <p:cNvPr id="194" name="Group 193">
                <a:extLst>
                  <a:ext uri="{FF2B5EF4-FFF2-40B4-BE49-F238E27FC236}">
                    <a16:creationId xmlns:a16="http://schemas.microsoft.com/office/drawing/2014/main" id="{9DFF2FDB-9A82-9AD9-CA6D-18DA40B2B5FE}"/>
                  </a:ext>
                </a:extLst>
              </p:cNvPr>
              <p:cNvGrpSpPr/>
              <p:nvPr/>
            </p:nvGrpSpPr>
            <p:grpSpPr>
              <a:xfrm>
                <a:off x="7622500" y="2288890"/>
                <a:ext cx="1021182" cy="593803"/>
                <a:chOff x="6138622" y="2478818"/>
                <a:chExt cx="971620" cy="564983"/>
              </a:xfrm>
            </p:grpSpPr>
            <p:sp>
              <p:nvSpPr>
                <p:cNvPr id="215" name="Oval 214">
                  <a:extLst>
                    <a:ext uri="{FF2B5EF4-FFF2-40B4-BE49-F238E27FC236}">
                      <a16:creationId xmlns:a16="http://schemas.microsoft.com/office/drawing/2014/main" id="{3ECBB7BD-F1A2-3CB6-2F4F-FCDB2F066CE2}"/>
                    </a:ext>
                  </a:extLst>
                </p:cNvPr>
                <p:cNvSpPr/>
                <p:nvPr/>
              </p:nvSpPr>
              <p:spPr>
                <a:xfrm>
                  <a:off x="6138622"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6" name="Freeform: Shape 215">
                  <a:extLst>
                    <a:ext uri="{FF2B5EF4-FFF2-40B4-BE49-F238E27FC236}">
                      <a16:creationId xmlns:a16="http://schemas.microsoft.com/office/drawing/2014/main" id="{1BC27EF5-DF53-CB7B-0BE9-4CB6555F02A0}"/>
                    </a:ext>
                  </a:extLst>
                </p:cNvPr>
                <p:cNvSpPr/>
                <p:nvPr/>
              </p:nvSpPr>
              <p:spPr>
                <a:xfrm>
                  <a:off x="6237454"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7" name="Oval 216">
                  <a:extLst>
                    <a:ext uri="{FF2B5EF4-FFF2-40B4-BE49-F238E27FC236}">
                      <a16:creationId xmlns:a16="http://schemas.microsoft.com/office/drawing/2014/main" id="{91207492-80F1-6BB8-3739-F710BAE40C3C}"/>
                    </a:ext>
                  </a:extLst>
                </p:cNvPr>
                <p:cNvSpPr/>
                <p:nvPr/>
              </p:nvSpPr>
              <p:spPr>
                <a:xfrm>
                  <a:off x="6196519" y="2923318"/>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2" name="Freeform: Shape 191">
                <a:extLst>
                  <a:ext uri="{FF2B5EF4-FFF2-40B4-BE49-F238E27FC236}">
                    <a16:creationId xmlns:a16="http://schemas.microsoft.com/office/drawing/2014/main" id="{778ECF4C-016B-7B85-6B2E-472DB8A60D13}"/>
                  </a:ext>
                </a:extLst>
              </p:cNvPr>
              <p:cNvSpPr/>
              <p:nvPr/>
            </p:nvSpPr>
            <p:spPr>
              <a:xfrm rot="13926141" flipH="1" flipV="1">
                <a:off x="6677321" y="2089731"/>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4" name="Picture 223" descr="A blue and black background with numbers and a black background&#10;&#10;Description automatically generated">
                <a:extLst>
                  <a:ext uri="{FF2B5EF4-FFF2-40B4-BE49-F238E27FC236}">
                    <a16:creationId xmlns:a16="http://schemas.microsoft.com/office/drawing/2014/main" id="{16EAB8D8-BE65-5ADE-EEE2-A4537587DBBD}"/>
                  </a:ext>
                </a:extLst>
              </p:cNvPr>
              <p:cNvPicPr>
                <a:picLocks noChangeAspect="1"/>
              </p:cNvPicPr>
              <p:nvPr/>
            </p:nvPicPr>
            <p:blipFill>
              <a:blip r:embed="rId3">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6970520" y="2567144"/>
                <a:ext cx="512064" cy="512064"/>
              </a:xfrm>
              <a:prstGeom prst="rect">
                <a:avLst/>
              </a:prstGeom>
            </p:spPr>
          </p:pic>
        </p:grpSp>
      </p:grpSp>
      <p:grpSp>
        <p:nvGrpSpPr>
          <p:cNvPr id="239" name="Group 238">
            <a:extLst>
              <a:ext uri="{FF2B5EF4-FFF2-40B4-BE49-F238E27FC236}">
                <a16:creationId xmlns:a16="http://schemas.microsoft.com/office/drawing/2014/main" id="{B3658531-CC18-8F1E-1B30-71B8FA936012}"/>
              </a:ext>
            </a:extLst>
          </p:cNvPr>
          <p:cNvGrpSpPr/>
          <p:nvPr/>
        </p:nvGrpSpPr>
        <p:grpSpPr>
          <a:xfrm>
            <a:off x="7189439" y="3377410"/>
            <a:ext cx="4246805" cy="1508806"/>
            <a:chOff x="7189439" y="3340198"/>
            <a:chExt cx="4246805" cy="1508806"/>
          </a:xfrm>
        </p:grpSpPr>
        <p:grpSp>
          <p:nvGrpSpPr>
            <p:cNvPr id="155" name="Group 154">
              <a:extLst>
                <a:ext uri="{FF2B5EF4-FFF2-40B4-BE49-F238E27FC236}">
                  <a16:creationId xmlns:a16="http://schemas.microsoft.com/office/drawing/2014/main" id="{798C1EF1-A2AE-8ACB-30FA-67EE7C4220FA}"/>
                </a:ext>
              </a:extLst>
            </p:cNvPr>
            <p:cNvGrpSpPr/>
            <p:nvPr/>
          </p:nvGrpSpPr>
          <p:grpSpPr>
            <a:xfrm>
              <a:off x="8552502" y="3425858"/>
              <a:ext cx="2883742" cy="681431"/>
              <a:chOff x="5304181" y="800621"/>
              <a:chExt cx="2743781" cy="648358"/>
            </a:xfrm>
          </p:grpSpPr>
          <p:sp>
            <p:nvSpPr>
              <p:cNvPr id="168" name="Rectangle 167">
                <a:extLst>
                  <a:ext uri="{FF2B5EF4-FFF2-40B4-BE49-F238E27FC236}">
                    <a16:creationId xmlns:a16="http://schemas.microsoft.com/office/drawing/2014/main" id="{E9A0602A-444F-DA38-6455-6997BD9916D5}"/>
                  </a:ext>
                </a:extLst>
              </p:cNvPr>
              <p:cNvSpPr/>
              <p:nvPr/>
            </p:nvSpPr>
            <p:spPr>
              <a:xfrm>
                <a:off x="5304182" y="1009721"/>
                <a:ext cx="2743780" cy="439258"/>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LangChain Expression Language (LCEL)</a:t>
                </a:r>
              </a:p>
            </p:txBody>
          </p:sp>
          <p:sp>
            <p:nvSpPr>
              <p:cNvPr id="169" name="Rectangle 168">
                <a:extLst>
                  <a:ext uri="{FF2B5EF4-FFF2-40B4-BE49-F238E27FC236}">
                    <a16:creationId xmlns:a16="http://schemas.microsoft.com/office/drawing/2014/main" id="{73C7DD2F-425E-1F67-E1C4-995ACC5C0D62}"/>
                  </a:ext>
                </a:extLst>
              </p:cNvPr>
              <p:cNvSpPr/>
              <p:nvPr/>
            </p:nvSpPr>
            <p:spPr>
              <a:xfrm>
                <a:off x="5304181" y="800621"/>
                <a:ext cx="2664808" cy="322122"/>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3. Route the Request(s)</a:t>
                </a:r>
              </a:p>
            </p:txBody>
          </p:sp>
        </p:grpSp>
        <p:grpSp>
          <p:nvGrpSpPr>
            <p:cNvPr id="236" name="Group 235">
              <a:extLst>
                <a:ext uri="{FF2B5EF4-FFF2-40B4-BE49-F238E27FC236}">
                  <a16:creationId xmlns:a16="http://schemas.microsoft.com/office/drawing/2014/main" id="{84C8967E-11BE-E75D-2CFD-618888B9A44B}"/>
                </a:ext>
              </a:extLst>
            </p:cNvPr>
            <p:cNvGrpSpPr/>
            <p:nvPr/>
          </p:nvGrpSpPr>
          <p:grpSpPr>
            <a:xfrm>
              <a:off x="7189439" y="3340198"/>
              <a:ext cx="1709933" cy="1508806"/>
              <a:chOff x="7189439" y="3340198"/>
              <a:chExt cx="1709933" cy="1508806"/>
            </a:xfrm>
          </p:grpSpPr>
          <p:grpSp>
            <p:nvGrpSpPr>
              <p:cNvPr id="197" name="Group 196">
                <a:extLst>
                  <a:ext uri="{FF2B5EF4-FFF2-40B4-BE49-F238E27FC236}">
                    <a16:creationId xmlns:a16="http://schemas.microsoft.com/office/drawing/2014/main" id="{9F405652-C06E-E276-B985-AFA515E2D287}"/>
                  </a:ext>
                </a:extLst>
              </p:cNvPr>
              <p:cNvGrpSpPr/>
              <p:nvPr/>
            </p:nvGrpSpPr>
            <p:grpSpPr>
              <a:xfrm>
                <a:off x="7878190" y="3716720"/>
                <a:ext cx="1021182" cy="593803"/>
                <a:chOff x="6381902" y="3837349"/>
                <a:chExt cx="971620" cy="564983"/>
              </a:xfrm>
            </p:grpSpPr>
            <p:sp>
              <p:nvSpPr>
                <p:cNvPr id="206" name="Oval 205">
                  <a:extLst>
                    <a:ext uri="{FF2B5EF4-FFF2-40B4-BE49-F238E27FC236}">
                      <a16:creationId xmlns:a16="http://schemas.microsoft.com/office/drawing/2014/main" id="{3C7B1916-234B-2943-44D2-D6F7A7332ACB}"/>
                    </a:ext>
                  </a:extLst>
                </p:cNvPr>
                <p:cNvSpPr/>
                <p:nvPr/>
              </p:nvSpPr>
              <p:spPr>
                <a:xfrm>
                  <a:off x="6381902" y="422426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7" name="Freeform: Shape 206">
                  <a:extLst>
                    <a:ext uri="{FF2B5EF4-FFF2-40B4-BE49-F238E27FC236}">
                      <a16:creationId xmlns:a16="http://schemas.microsoft.com/office/drawing/2014/main" id="{7AB022CE-25E5-B935-8FF9-2B50A3BEDC0D}"/>
                    </a:ext>
                  </a:extLst>
                </p:cNvPr>
                <p:cNvSpPr/>
                <p:nvPr/>
              </p:nvSpPr>
              <p:spPr>
                <a:xfrm>
                  <a:off x="6480734"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8" name="Oval 207">
                  <a:extLst>
                    <a:ext uri="{FF2B5EF4-FFF2-40B4-BE49-F238E27FC236}">
                      <a16:creationId xmlns:a16="http://schemas.microsoft.com/office/drawing/2014/main" id="{2693A12F-32A4-13D0-04B6-F115CDEE44FC}"/>
                    </a:ext>
                  </a:extLst>
                </p:cNvPr>
                <p:cNvSpPr/>
                <p:nvPr/>
              </p:nvSpPr>
              <p:spPr>
                <a:xfrm>
                  <a:off x="6439799" y="4281849"/>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1" name="Freeform: Shape 190">
                <a:extLst>
                  <a:ext uri="{FF2B5EF4-FFF2-40B4-BE49-F238E27FC236}">
                    <a16:creationId xmlns:a16="http://schemas.microsoft.com/office/drawing/2014/main" id="{E7C41039-DC1E-A9FA-64C7-F86E606C665B}"/>
                  </a:ext>
                </a:extLst>
              </p:cNvPr>
              <p:cNvSpPr/>
              <p:nvPr/>
            </p:nvSpPr>
            <p:spPr>
              <a:xfrm rot="6136732">
                <a:off x="7009138" y="3520499"/>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26" name="Picture 225" descr="A blue line drawing of a diagram&#10;&#10;Description automatically generated">
                <a:extLst>
                  <a:ext uri="{FF2B5EF4-FFF2-40B4-BE49-F238E27FC236}">
                    <a16:creationId xmlns:a16="http://schemas.microsoft.com/office/drawing/2014/main" id="{2AC721CD-058A-B61F-0951-F65AD56D38BE}"/>
                  </a:ext>
                </a:extLst>
              </p:cNvPr>
              <p:cNvPicPr>
                <a:picLocks noChangeAspect="1"/>
              </p:cNvPicPr>
              <p:nvPr/>
            </p:nvPicPr>
            <p:blipFill>
              <a:blip r:embed="rId4">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7370127" y="3799249"/>
                <a:ext cx="512064" cy="512064"/>
              </a:xfrm>
              <a:prstGeom prst="rect">
                <a:avLst/>
              </a:prstGeom>
            </p:spPr>
          </p:pic>
        </p:grpSp>
      </p:grpSp>
      <p:grpSp>
        <p:nvGrpSpPr>
          <p:cNvPr id="242" name="Group 241">
            <a:extLst>
              <a:ext uri="{FF2B5EF4-FFF2-40B4-BE49-F238E27FC236}">
                <a16:creationId xmlns:a16="http://schemas.microsoft.com/office/drawing/2014/main" id="{71953D7E-E08F-4C30-14E7-465935BF94AF}"/>
              </a:ext>
            </a:extLst>
          </p:cNvPr>
          <p:cNvGrpSpPr/>
          <p:nvPr/>
        </p:nvGrpSpPr>
        <p:grpSpPr>
          <a:xfrm>
            <a:off x="836154" y="4712476"/>
            <a:ext cx="5301787" cy="1274073"/>
            <a:chOff x="836154" y="4675264"/>
            <a:chExt cx="5301787" cy="1274073"/>
          </a:xfrm>
        </p:grpSpPr>
        <p:grpSp>
          <p:nvGrpSpPr>
            <p:cNvPr id="198" name="Group 197">
              <a:extLst>
                <a:ext uri="{FF2B5EF4-FFF2-40B4-BE49-F238E27FC236}">
                  <a16:creationId xmlns:a16="http://schemas.microsoft.com/office/drawing/2014/main" id="{982C0763-AAF8-E048-C5E2-BA6620B5CCA8}"/>
                </a:ext>
              </a:extLst>
            </p:cNvPr>
            <p:cNvGrpSpPr/>
            <p:nvPr/>
          </p:nvGrpSpPr>
          <p:grpSpPr>
            <a:xfrm>
              <a:off x="4104568" y="5027040"/>
              <a:ext cx="1021182" cy="593803"/>
              <a:chOff x="2646581" y="5084073"/>
              <a:chExt cx="971620" cy="564983"/>
            </a:xfrm>
          </p:grpSpPr>
          <p:sp>
            <p:nvSpPr>
              <p:cNvPr id="203" name="Oval 202">
                <a:extLst>
                  <a:ext uri="{FF2B5EF4-FFF2-40B4-BE49-F238E27FC236}">
                    <a16:creationId xmlns:a16="http://schemas.microsoft.com/office/drawing/2014/main" id="{84C5829A-C4E3-CC36-86D5-ACA56E2B338E}"/>
                  </a:ext>
                </a:extLst>
              </p:cNvPr>
              <p:cNvSpPr/>
              <p:nvPr/>
            </p:nvSpPr>
            <p:spPr>
              <a:xfrm flipH="1" flipV="1">
                <a:off x="3440132"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4" name="Freeform: Shape 203">
                <a:extLst>
                  <a:ext uri="{FF2B5EF4-FFF2-40B4-BE49-F238E27FC236}">
                    <a16:creationId xmlns:a16="http://schemas.microsoft.com/office/drawing/2014/main" id="{FDDB0F9A-39AD-037E-C77C-13CDD11DDCDB}"/>
                  </a:ext>
                </a:extLst>
              </p:cNvPr>
              <p:cNvSpPr/>
              <p:nvPr/>
            </p:nvSpPr>
            <p:spPr>
              <a:xfrm flipH="1" flipV="1">
                <a:off x="2646581"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5" name="Oval 204">
                <a:extLst>
                  <a:ext uri="{FF2B5EF4-FFF2-40B4-BE49-F238E27FC236}">
                    <a16:creationId xmlns:a16="http://schemas.microsoft.com/office/drawing/2014/main" id="{DFB5B4A7-FE5E-FC8A-2210-6A57EB11E9F1}"/>
                  </a:ext>
                </a:extLst>
              </p:cNvPr>
              <p:cNvSpPr/>
              <p:nvPr/>
            </p:nvSpPr>
            <p:spPr>
              <a:xfrm flipH="1" flipV="1">
                <a:off x="3498028" y="5141657"/>
                <a:ext cx="62276" cy="62899"/>
              </a:xfrm>
              <a:prstGeom prst="ellipse">
                <a:avLst/>
              </a:prstGeom>
              <a:solidFill>
                <a:srgbClr val="238896"/>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9" name="Freeform: Shape 188">
              <a:extLst>
                <a:ext uri="{FF2B5EF4-FFF2-40B4-BE49-F238E27FC236}">
                  <a16:creationId xmlns:a16="http://schemas.microsoft.com/office/drawing/2014/main" id="{92FC91FF-8D7F-EA41-1E8B-D559CA1D59B2}"/>
                </a:ext>
              </a:extLst>
            </p:cNvPr>
            <p:cNvSpPr/>
            <p:nvPr/>
          </p:nvSpPr>
          <p:spPr>
            <a:xfrm rot="12298593">
              <a:off x="4629136" y="467526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238896"/>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7" name="Group 156">
              <a:extLst>
                <a:ext uri="{FF2B5EF4-FFF2-40B4-BE49-F238E27FC236}">
                  <a16:creationId xmlns:a16="http://schemas.microsoft.com/office/drawing/2014/main" id="{8C2849D6-AC79-B08F-C696-554DBCB4D06D}"/>
                </a:ext>
              </a:extLst>
            </p:cNvPr>
            <p:cNvGrpSpPr/>
            <p:nvPr/>
          </p:nvGrpSpPr>
          <p:grpSpPr>
            <a:xfrm>
              <a:off x="836154" y="5301762"/>
              <a:ext cx="3905172" cy="647575"/>
              <a:chOff x="-608753" y="5454861"/>
              <a:chExt cx="3715637" cy="616145"/>
            </a:xfrm>
          </p:grpSpPr>
          <p:sp>
            <p:nvSpPr>
              <p:cNvPr id="164" name="Rectangle 163">
                <a:extLst>
                  <a:ext uri="{FF2B5EF4-FFF2-40B4-BE49-F238E27FC236}">
                    <a16:creationId xmlns:a16="http://schemas.microsoft.com/office/drawing/2014/main" id="{D68E36FF-411F-8597-3790-BB31538CCDDA}"/>
                  </a:ext>
                </a:extLst>
              </p:cNvPr>
              <p:cNvSpPr/>
              <p:nvPr/>
            </p:nvSpPr>
            <p:spPr>
              <a:xfrm>
                <a:off x="-149876" y="5807451"/>
                <a:ext cx="3237440"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Prompt Management</a:t>
                </a:r>
              </a:p>
            </p:txBody>
          </p:sp>
          <p:sp>
            <p:nvSpPr>
              <p:cNvPr id="165" name="Rectangle 164">
                <a:extLst>
                  <a:ext uri="{FF2B5EF4-FFF2-40B4-BE49-F238E27FC236}">
                    <a16:creationId xmlns:a16="http://schemas.microsoft.com/office/drawing/2014/main" id="{33F636A2-A2C3-F988-E85A-9E14FF15A9C2}"/>
                  </a:ext>
                </a:extLst>
              </p:cNvPr>
              <p:cNvSpPr/>
              <p:nvPr/>
            </p:nvSpPr>
            <p:spPr>
              <a:xfrm>
                <a:off x="-608753" y="5454861"/>
                <a:ext cx="3715637"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5. Generate a Targeted Response</a:t>
                </a:r>
              </a:p>
            </p:txBody>
          </p:sp>
        </p:grpSp>
        <p:pic>
          <p:nvPicPr>
            <p:cNvPr id="228" name="Picture 227" descr="A blue line with a star and a star&#10;&#10;Description automatically generated">
              <a:extLst>
                <a:ext uri="{FF2B5EF4-FFF2-40B4-BE49-F238E27FC236}">
                  <a16:creationId xmlns:a16="http://schemas.microsoft.com/office/drawing/2014/main" id="{348E1B61-6BE8-9A2C-4E7F-80DAFF7FA442}"/>
                </a:ext>
              </a:extLst>
            </p:cNvPr>
            <p:cNvPicPr>
              <a:picLocks noChangeAspect="1"/>
            </p:cNvPicPr>
            <p:nvPr/>
          </p:nvPicPr>
          <p:blipFill>
            <a:blip r:embed="rId5">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5258186" y="4825553"/>
              <a:ext cx="512064" cy="512064"/>
            </a:xfrm>
            <a:prstGeom prst="rect">
              <a:avLst/>
            </a:prstGeom>
          </p:spPr>
        </p:pic>
      </p:grpSp>
      <p:grpSp>
        <p:nvGrpSpPr>
          <p:cNvPr id="238" name="Group 237">
            <a:extLst>
              <a:ext uri="{FF2B5EF4-FFF2-40B4-BE49-F238E27FC236}">
                <a16:creationId xmlns:a16="http://schemas.microsoft.com/office/drawing/2014/main" id="{F336504D-F39B-4241-9B65-286607A0F959}"/>
              </a:ext>
            </a:extLst>
          </p:cNvPr>
          <p:cNvGrpSpPr/>
          <p:nvPr/>
        </p:nvGrpSpPr>
        <p:grpSpPr>
          <a:xfrm>
            <a:off x="6092827" y="4709906"/>
            <a:ext cx="5664632" cy="1300718"/>
            <a:chOff x="6092827" y="4672694"/>
            <a:chExt cx="5664632" cy="1300718"/>
          </a:xfrm>
        </p:grpSpPr>
        <p:grpSp>
          <p:nvGrpSpPr>
            <p:cNvPr id="156" name="Group 155">
              <a:extLst>
                <a:ext uri="{FF2B5EF4-FFF2-40B4-BE49-F238E27FC236}">
                  <a16:creationId xmlns:a16="http://schemas.microsoft.com/office/drawing/2014/main" id="{DAA30818-6568-FC89-0A0D-B844A1BED83C}"/>
                </a:ext>
              </a:extLst>
            </p:cNvPr>
            <p:cNvGrpSpPr/>
            <p:nvPr/>
          </p:nvGrpSpPr>
          <p:grpSpPr>
            <a:xfrm>
              <a:off x="7444510" y="5325837"/>
              <a:ext cx="4312949" cy="647575"/>
              <a:chOff x="5312207" y="1197500"/>
              <a:chExt cx="4103623" cy="616145"/>
            </a:xfrm>
          </p:grpSpPr>
          <p:sp>
            <p:nvSpPr>
              <p:cNvPr id="166" name="Rectangle 165">
                <a:extLst>
                  <a:ext uri="{FF2B5EF4-FFF2-40B4-BE49-F238E27FC236}">
                    <a16:creationId xmlns:a16="http://schemas.microsoft.com/office/drawing/2014/main" id="{15026E91-EB54-5F3F-224C-D7FA70D08013}"/>
                  </a:ext>
                </a:extLst>
              </p:cNvPr>
              <p:cNvSpPr/>
              <p:nvPr/>
            </p:nvSpPr>
            <p:spPr>
              <a:xfrm>
                <a:off x="5312207" y="1550090"/>
                <a:ext cx="3923571" cy="263555"/>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Single Document Vector Store - </a:t>
                </a:r>
                <a:r>
                  <a:rPr kumimoji="0" lang="en-IN" sz="1200" b="0" i="1" u="none" strike="noStrike" kern="0" cap="none" spc="0" normalizeH="0" baseline="0" noProof="0" dirty="0" err="1">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ChromaDB</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7" name="Rectangle 166">
                <a:extLst>
                  <a:ext uri="{FF2B5EF4-FFF2-40B4-BE49-F238E27FC236}">
                    <a16:creationId xmlns:a16="http://schemas.microsoft.com/office/drawing/2014/main" id="{3A3B2693-FCD5-D3E5-B358-03B1A756FED2}"/>
                  </a:ext>
                </a:extLst>
              </p:cNvPr>
              <p:cNvSpPr/>
              <p:nvPr/>
            </p:nvSpPr>
            <p:spPr>
              <a:xfrm>
                <a:off x="5312207" y="1197500"/>
                <a:ext cx="4103623" cy="322123"/>
              </a:xfrm>
              <a:prstGeom prst="rect">
                <a:avLst/>
              </a:prstGeom>
            </p:spPr>
            <p:txBody>
              <a:bodyPr wrap="square" anchor="ct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4. Aggregate Required Data &amp; Context</a:t>
                </a:r>
              </a:p>
            </p:txBody>
          </p:sp>
        </p:grpSp>
        <p:grpSp>
          <p:nvGrpSpPr>
            <p:cNvPr id="237" name="Group 236">
              <a:extLst>
                <a:ext uri="{FF2B5EF4-FFF2-40B4-BE49-F238E27FC236}">
                  <a16:creationId xmlns:a16="http://schemas.microsoft.com/office/drawing/2014/main" id="{DDB72232-95AE-0F9E-D634-446AA5AFFB5C}"/>
                </a:ext>
              </a:extLst>
            </p:cNvPr>
            <p:cNvGrpSpPr/>
            <p:nvPr/>
          </p:nvGrpSpPr>
          <p:grpSpPr>
            <a:xfrm>
              <a:off x="6092827" y="4672694"/>
              <a:ext cx="2016525" cy="1148204"/>
              <a:chOff x="6092827" y="4672694"/>
              <a:chExt cx="2016525" cy="1148204"/>
            </a:xfrm>
          </p:grpSpPr>
          <p:grpSp>
            <p:nvGrpSpPr>
              <p:cNvPr id="199" name="Group 198">
                <a:extLst>
                  <a:ext uri="{FF2B5EF4-FFF2-40B4-BE49-F238E27FC236}">
                    <a16:creationId xmlns:a16="http://schemas.microsoft.com/office/drawing/2014/main" id="{1DE75464-8124-9BFB-DD0B-FCD7592F1290}"/>
                  </a:ext>
                </a:extLst>
              </p:cNvPr>
              <p:cNvGrpSpPr/>
              <p:nvPr/>
            </p:nvGrpSpPr>
            <p:grpSpPr>
              <a:xfrm>
                <a:off x="7088170" y="5027040"/>
                <a:ext cx="1021182" cy="593803"/>
                <a:chOff x="5630226" y="5084073"/>
                <a:chExt cx="971620" cy="564983"/>
              </a:xfrm>
            </p:grpSpPr>
            <p:sp>
              <p:nvSpPr>
                <p:cNvPr id="200" name="Oval 199">
                  <a:extLst>
                    <a:ext uri="{FF2B5EF4-FFF2-40B4-BE49-F238E27FC236}">
                      <a16:creationId xmlns:a16="http://schemas.microsoft.com/office/drawing/2014/main" id="{AE453DD1-3832-4743-139E-B117EC3DEE8F}"/>
                    </a:ext>
                  </a:extLst>
                </p:cNvPr>
                <p:cNvSpPr/>
                <p:nvPr/>
              </p:nvSpPr>
              <p:spPr>
                <a:xfrm flipV="1">
                  <a:off x="5630226" y="5084073"/>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1" name="Freeform: Shape 200">
                  <a:extLst>
                    <a:ext uri="{FF2B5EF4-FFF2-40B4-BE49-F238E27FC236}">
                      <a16:creationId xmlns:a16="http://schemas.microsoft.com/office/drawing/2014/main" id="{630A64F5-3C1B-BF6C-7ED0-D4CD892C7045}"/>
                    </a:ext>
                  </a:extLst>
                </p:cNvPr>
                <p:cNvSpPr/>
                <p:nvPr/>
              </p:nvSpPr>
              <p:spPr>
                <a:xfrm flipV="1">
                  <a:off x="5729058" y="519346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02" name="Oval 201">
                  <a:extLst>
                    <a:ext uri="{FF2B5EF4-FFF2-40B4-BE49-F238E27FC236}">
                      <a16:creationId xmlns:a16="http://schemas.microsoft.com/office/drawing/2014/main" id="{0E7E40E6-AAE2-D5EB-F089-4970F3A1A6F9}"/>
                    </a:ext>
                  </a:extLst>
                </p:cNvPr>
                <p:cNvSpPr/>
                <p:nvPr/>
              </p:nvSpPr>
              <p:spPr>
                <a:xfrm flipV="1">
                  <a:off x="5688123" y="5141657"/>
                  <a:ext cx="62276" cy="62899"/>
                </a:xfrm>
                <a:prstGeom prst="ellipse">
                  <a:avLst/>
                </a:prstGeom>
                <a:solidFill>
                  <a:srgbClr val="018B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90" name="Freeform: Shape 189">
                <a:extLst>
                  <a:ext uri="{FF2B5EF4-FFF2-40B4-BE49-F238E27FC236}">
                    <a16:creationId xmlns:a16="http://schemas.microsoft.com/office/drawing/2014/main" id="{0A46AFCF-5CD0-B8EB-1C30-ED12FD9E95B5}"/>
                  </a:ext>
                </a:extLst>
              </p:cNvPr>
              <p:cNvSpPr/>
              <p:nvPr/>
            </p:nvSpPr>
            <p:spPr>
              <a:xfrm rot="9248414">
                <a:off x="6092827" y="4672694"/>
                <a:ext cx="1508805"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018B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230" name="Picture 229" descr="A blue and black logo&#10;&#10;Description automatically generated">
                <a:extLst>
                  <a:ext uri="{FF2B5EF4-FFF2-40B4-BE49-F238E27FC236}">
                    <a16:creationId xmlns:a16="http://schemas.microsoft.com/office/drawing/2014/main" id="{479D6C7E-9E3E-4879-BE90-96E6CB535F05}"/>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477608" y="4834802"/>
                <a:ext cx="512064" cy="512064"/>
              </a:xfrm>
              <a:prstGeom prst="rect">
                <a:avLst/>
              </a:prstGeom>
            </p:spPr>
          </p:pic>
        </p:grpSp>
      </p:grpSp>
      <p:grpSp>
        <p:nvGrpSpPr>
          <p:cNvPr id="243" name="Group 242">
            <a:extLst>
              <a:ext uri="{FF2B5EF4-FFF2-40B4-BE49-F238E27FC236}">
                <a16:creationId xmlns:a16="http://schemas.microsoft.com/office/drawing/2014/main" id="{F3F7FD29-00A5-F58A-2F94-29359B91C722}"/>
              </a:ext>
            </a:extLst>
          </p:cNvPr>
          <p:cNvGrpSpPr/>
          <p:nvPr/>
        </p:nvGrpSpPr>
        <p:grpSpPr>
          <a:xfrm>
            <a:off x="207818" y="3386127"/>
            <a:ext cx="4828520" cy="1508806"/>
            <a:chOff x="207818" y="3348915"/>
            <a:chExt cx="4828520" cy="1508806"/>
          </a:xfrm>
        </p:grpSpPr>
        <p:grpSp>
          <p:nvGrpSpPr>
            <p:cNvPr id="196" name="Group 195">
              <a:extLst>
                <a:ext uri="{FF2B5EF4-FFF2-40B4-BE49-F238E27FC236}">
                  <a16:creationId xmlns:a16="http://schemas.microsoft.com/office/drawing/2014/main" id="{02A577B9-9A75-EB86-7E19-77172FBEAC70}"/>
                </a:ext>
              </a:extLst>
            </p:cNvPr>
            <p:cNvGrpSpPr/>
            <p:nvPr/>
          </p:nvGrpSpPr>
          <p:grpSpPr>
            <a:xfrm>
              <a:off x="3347080" y="3716720"/>
              <a:ext cx="1021182" cy="593803"/>
              <a:chOff x="1925857" y="3837349"/>
              <a:chExt cx="971620" cy="564983"/>
            </a:xfrm>
          </p:grpSpPr>
          <p:sp>
            <p:nvSpPr>
              <p:cNvPr id="209" name="Oval 208">
                <a:extLst>
                  <a:ext uri="{FF2B5EF4-FFF2-40B4-BE49-F238E27FC236}">
                    <a16:creationId xmlns:a16="http://schemas.microsoft.com/office/drawing/2014/main" id="{DD077837-1EC7-423F-F2B3-5CAF3ACAD9F6}"/>
                  </a:ext>
                </a:extLst>
              </p:cNvPr>
              <p:cNvSpPr/>
              <p:nvPr/>
            </p:nvSpPr>
            <p:spPr>
              <a:xfrm flipH="1">
                <a:off x="2719408" y="4224263"/>
                <a:ext cx="178069" cy="178069"/>
              </a:xfrm>
              <a:prstGeom prst="ellipse">
                <a:avLst/>
              </a:prstGeom>
              <a:solidFill>
                <a:sysClr val="window" lastClr="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0" name="Freeform: Shape 209">
                <a:extLst>
                  <a:ext uri="{FF2B5EF4-FFF2-40B4-BE49-F238E27FC236}">
                    <a16:creationId xmlns:a16="http://schemas.microsoft.com/office/drawing/2014/main" id="{B382EF72-E33B-63DF-1D21-816CE281FAEA}"/>
                  </a:ext>
                </a:extLst>
              </p:cNvPr>
              <p:cNvSpPr/>
              <p:nvPr/>
            </p:nvSpPr>
            <p:spPr>
              <a:xfrm flipH="1">
                <a:off x="1925857" y="3837349"/>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1" name="Oval 210">
                <a:extLst>
                  <a:ext uri="{FF2B5EF4-FFF2-40B4-BE49-F238E27FC236}">
                    <a16:creationId xmlns:a16="http://schemas.microsoft.com/office/drawing/2014/main" id="{C30FFC6E-5FE2-8776-3C2C-6673D7006DB8}"/>
                  </a:ext>
                </a:extLst>
              </p:cNvPr>
              <p:cNvSpPr/>
              <p:nvPr/>
            </p:nvSpPr>
            <p:spPr>
              <a:xfrm flipH="1">
                <a:off x="2777304" y="4281849"/>
                <a:ext cx="62276" cy="62899"/>
              </a:xfrm>
              <a:prstGeom prst="ellipse">
                <a:avLst/>
              </a:prstGeom>
              <a:solidFill>
                <a:srgbClr val="13A5C3"/>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8" name="Freeform: Shape 187">
              <a:extLst>
                <a:ext uri="{FF2B5EF4-FFF2-40B4-BE49-F238E27FC236}">
                  <a16:creationId xmlns:a16="http://schemas.microsoft.com/office/drawing/2014/main" id="{01F5B404-3579-6D06-C3A5-9B3AF2CA344B}"/>
                </a:ext>
              </a:extLst>
            </p:cNvPr>
            <p:cNvSpPr/>
            <p:nvPr/>
          </p:nvSpPr>
          <p:spPr>
            <a:xfrm rot="15431801">
              <a:off x="3707833" y="3529216"/>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13A5C3"/>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8" name="Group 157">
              <a:extLst>
                <a:ext uri="{FF2B5EF4-FFF2-40B4-BE49-F238E27FC236}">
                  <a16:creationId xmlns:a16="http://schemas.microsoft.com/office/drawing/2014/main" id="{41E9454F-A820-E3DA-356F-578402B57071}"/>
                </a:ext>
              </a:extLst>
            </p:cNvPr>
            <p:cNvGrpSpPr/>
            <p:nvPr/>
          </p:nvGrpSpPr>
          <p:grpSpPr>
            <a:xfrm>
              <a:off x="207818" y="3391448"/>
              <a:ext cx="3732810" cy="807286"/>
              <a:chOff x="-213702" y="5048158"/>
              <a:chExt cx="3551640" cy="768106"/>
            </a:xfrm>
          </p:grpSpPr>
          <p:sp>
            <p:nvSpPr>
              <p:cNvPr id="162" name="Rectangle 161">
                <a:extLst>
                  <a:ext uri="{FF2B5EF4-FFF2-40B4-BE49-F238E27FC236}">
                    <a16:creationId xmlns:a16="http://schemas.microsoft.com/office/drawing/2014/main" id="{65D9E15D-AE27-F3D8-10B8-43F78C55422B}"/>
                  </a:ext>
                </a:extLst>
              </p:cNvPr>
              <p:cNvSpPr/>
              <p:nvPr/>
            </p:nvSpPr>
            <p:spPr>
              <a:xfrm>
                <a:off x="552020" y="5377005"/>
                <a:ext cx="2600827" cy="439259"/>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HuggingFace Transformers Toxicity &amp; PII</a:t>
                </a:r>
              </a:p>
            </p:txBody>
          </p:sp>
          <p:sp>
            <p:nvSpPr>
              <p:cNvPr id="163" name="Rectangle 162">
                <a:extLst>
                  <a:ext uri="{FF2B5EF4-FFF2-40B4-BE49-F238E27FC236}">
                    <a16:creationId xmlns:a16="http://schemas.microsoft.com/office/drawing/2014/main" id="{52B4D59B-BCBB-0A09-7A92-9497E071C4A8}"/>
                  </a:ext>
                </a:extLst>
              </p:cNvPr>
              <p:cNvSpPr/>
              <p:nvPr/>
            </p:nvSpPr>
            <p:spPr>
              <a:xfrm>
                <a:off x="-213702" y="5048158"/>
                <a:ext cx="3551640" cy="322122"/>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6. Check for Quality and ‘Toxicity’ </a:t>
                </a:r>
              </a:p>
            </p:txBody>
          </p:sp>
        </p:grpSp>
        <p:pic>
          <p:nvPicPr>
            <p:cNvPr id="232" name="Picture 231" descr="A blue checklist with check boxes and a check mark&#10;&#10;Description automatically generated">
              <a:extLst>
                <a:ext uri="{FF2B5EF4-FFF2-40B4-BE49-F238E27FC236}">
                  <a16:creationId xmlns:a16="http://schemas.microsoft.com/office/drawing/2014/main" id="{06BF5F4A-A971-E5CF-AB93-75CB329BEB35}"/>
                </a:ext>
              </a:extLst>
            </p:cNvPr>
            <p:cNvPicPr>
              <a:picLocks noChangeAspect="1"/>
            </p:cNvPicPr>
            <p:nvPr/>
          </p:nvPicPr>
          <p:blipFill>
            <a:blip r:embed="rId7">
              <a:duotone>
                <a:prstClr val="black"/>
                <a:schemeClr val="accent1">
                  <a:tint val="45000"/>
                  <a:satMod val="400000"/>
                </a:schemeClr>
              </a:duotone>
              <a:alphaModFix amt="20000"/>
              <a:extLst>
                <a:ext uri="{28A0092B-C50C-407E-A947-70E740481C1C}">
                  <a14:useLocalDpi xmlns:a14="http://schemas.microsoft.com/office/drawing/2010/main" val="0"/>
                </a:ext>
              </a:extLst>
            </a:blip>
            <a:srcRect l="12178" t="7672" r="10871" b="9397"/>
            <a:stretch/>
          </p:blipFill>
          <p:spPr>
            <a:xfrm>
              <a:off x="4484018" y="3829560"/>
              <a:ext cx="512701" cy="512064"/>
            </a:xfrm>
            <a:prstGeom prst="rect">
              <a:avLst/>
            </a:prstGeom>
          </p:spPr>
        </p:pic>
      </p:grpSp>
      <p:grpSp>
        <p:nvGrpSpPr>
          <p:cNvPr id="244" name="Group 243">
            <a:extLst>
              <a:ext uri="{FF2B5EF4-FFF2-40B4-BE49-F238E27FC236}">
                <a16:creationId xmlns:a16="http://schemas.microsoft.com/office/drawing/2014/main" id="{DAC6B7CD-18B0-28A0-7F2A-8631E660F215}"/>
              </a:ext>
            </a:extLst>
          </p:cNvPr>
          <p:cNvGrpSpPr/>
          <p:nvPr/>
        </p:nvGrpSpPr>
        <p:grpSpPr>
          <a:xfrm>
            <a:off x="149075" y="1952445"/>
            <a:ext cx="5212174" cy="1508806"/>
            <a:chOff x="149075" y="1915233"/>
            <a:chExt cx="5212174" cy="1508806"/>
          </a:xfrm>
        </p:grpSpPr>
        <p:grpSp>
          <p:nvGrpSpPr>
            <p:cNvPr id="195" name="Group 194">
              <a:extLst>
                <a:ext uri="{FF2B5EF4-FFF2-40B4-BE49-F238E27FC236}">
                  <a16:creationId xmlns:a16="http://schemas.microsoft.com/office/drawing/2014/main" id="{C9F9A347-EAF1-510C-410F-22790CAE6559}"/>
                </a:ext>
              </a:extLst>
            </p:cNvPr>
            <p:cNvGrpSpPr/>
            <p:nvPr/>
          </p:nvGrpSpPr>
          <p:grpSpPr>
            <a:xfrm>
              <a:off x="3571292" y="2288890"/>
              <a:ext cx="1021182" cy="593803"/>
              <a:chOff x="2139187" y="2478818"/>
              <a:chExt cx="971620" cy="564983"/>
            </a:xfrm>
          </p:grpSpPr>
          <p:sp>
            <p:nvSpPr>
              <p:cNvPr id="212" name="Oval 211">
                <a:extLst>
                  <a:ext uri="{FF2B5EF4-FFF2-40B4-BE49-F238E27FC236}">
                    <a16:creationId xmlns:a16="http://schemas.microsoft.com/office/drawing/2014/main" id="{9C097B7F-C1BD-E733-7BDB-F79405A7D283}"/>
                  </a:ext>
                </a:extLst>
              </p:cNvPr>
              <p:cNvSpPr/>
              <p:nvPr/>
            </p:nvSpPr>
            <p:spPr>
              <a:xfrm flipH="1">
                <a:off x="2932738" y="2865732"/>
                <a:ext cx="178069" cy="178069"/>
              </a:xfrm>
              <a:prstGeom prst="ellipse">
                <a:avLst/>
              </a:prstGeom>
              <a:solidFill>
                <a:srgbClr val="FFFFFF"/>
              </a:solidFill>
              <a:ln w="12700" cap="flat" cmpd="sng" algn="ctr">
                <a:noFill/>
                <a:prstDash val="solid"/>
                <a:miter lim="800000"/>
              </a:ln>
              <a:effectLst>
                <a:outerShdw blurRad="50800" dist="38100" dir="2700000" algn="tl" rotWithShape="0">
                  <a:prstClr val="black">
                    <a:alpha val="30000"/>
                  </a:prstClr>
                </a:outerShdw>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3" name="Freeform: Shape 212">
                <a:extLst>
                  <a:ext uri="{FF2B5EF4-FFF2-40B4-BE49-F238E27FC236}">
                    <a16:creationId xmlns:a16="http://schemas.microsoft.com/office/drawing/2014/main" id="{8172BE69-E7B8-361B-FB01-A5F7D3EE452A}"/>
                  </a:ext>
                </a:extLst>
              </p:cNvPr>
              <p:cNvSpPr/>
              <p:nvPr/>
            </p:nvSpPr>
            <p:spPr>
              <a:xfrm flipH="1">
                <a:off x="2139187" y="2478818"/>
                <a:ext cx="872788" cy="455588"/>
              </a:xfrm>
              <a:custGeom>
                <a:avLst/>
                <a:gdLst>
                  <a:gd name="connsiteX0" fmla="*/ 0 w 1226634"/>
                  <a:gd name="connsiteY0" fmla="*/ 490653 h 490653"/>
                  <a:gd name="connsiteX1" fmla="*/ 234175 w 1226634"/>
                  <a:gd name="connsiteY1" fmla="*/ 111512 h 490653"/>
                  <a:gd name="connsiteX2" fmla="*/ 1226634 w 1226634"/>
                  <a:gd name="connsiteY2" fmla="*/ 0 h 490653"/>
                  <a:gd name="connsiteX0" fmla="*/ 0 w 1226634"/>
                  <a:gd name="connsiteY0" fmla="*/ 528603 h 528603"/>
                  <a:gd name="connsiteX1" fmla="*/ 354825 w 1226634"/>
                  <a:gd name="connsiteY1" fmla="*/ 31987 h 528603"/>
                  <a:gd name="connsiteX2" fmla="*/ 1226634 w 1226634"/>
                  <a:gd name="connsiteY2" fmla="*/ 37950 h 528603"/>
                  <a:gd name="connsiteX0" fmla="*/ 0 w 1337759"/>
                  <a:gd name="connsiteY0" fmla="*/ 529960 h 529960"/>
                  <a:gd name="connsiteX1" fmla="*/ 354825 w 1337759"/>
                  <a:gd name="connsiteY1" fmla="*/ 33344 h 529960"/>
                  <a:gd name="connsiteX2" fmla="*/ 1337759 w 1337759"/>
                  <a:gd name="connsiteY2" fmla="*/ 32957 h 529960"/>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354825 w 1337759"/>
                  <a:gd name="connsiteY1" fmla="*/ 387 h 497003"/>
                  <a:gd name="connsiteX2" fmla="*/ 1337759 w 1337759"/>
                  <a:gd name="connsiteY2" fmla="*/ 0 h 497003"/>
                  <a:gd name="connsiteX0" fmla="*/ 0 w 1337759"/>
                  <a:gd name="connsiteY0" fmla="*/ 497003 h 497003"/>
                  <a:gd name="connsiteX1" fmla="*/ 246488 w 1337759"/>
                  <a:gd name="connsiteY1" fmla="*/ 136060 h 497003"/>
                  <a:gd name="connsiteX2" fmla="*/ 354825 w 1337759"/>
                  <a:gd name="connsiteY2" fmla="*/ 387 h 497003"/>
                  <a:gd name="connsiteX3" fmla="*/ 1337759 w 1337759"/>
                  <a:gd name="connsiteY3" fmla="*/ 0 h 497003"/>
                  <a:gd name="connsiteX0" fmla="*/ 0 w 1337759"/>
                  <a:gd name="connsiteY0" fmla="*/ 500643 h 500643"/>
                  <a:gd name="connsiteX1" fmla="*/ 246488 w 1337759"/>
                  <a:gd name="connsiteY1" fmla="*/ 139700 h 500643"/>
                  <a:gd name="connsiteX2" fmla="*/ 354825 w 1337759"/>
                  <a:gd name="connsiteY2" fmla="*/ 4027 h 500643"/>
                  <a:gd name="connsiteX3" fmla="*/ 532238 w 1337759"/>
                  <a:gd name="connsiteY3" fmla="*/ 0 h 500643"/>
                  <a:gd name="connsiteX4" fmla="*/ 1337759 w 1337759"/>
                  <a:gd name="connsiteY4"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43 h 500643"/>
                  <a:gd name="connsiteX1" fmla="*/ 246488 w 1337759"/>
                  <a:gd name="connsiteY1" fmla="*/ 139700 h 500643"/>
                  <a:gd name="connsiteX2" fmla="*/ 532238 w 1337759"/>
                  <a:gd name="connsiteY2" fmla="*/ 0 h 500643"/>
                  <a:gd name="connsiteX3" fmla="*/ 1337759 w 1337759"/>
                  <a:gd name="connsiteY3" fmla="*/ 3640 h 500643"/>
                  <a:gd name="connsiteX0" fmla="*/ 0 w 1337759"/>
                  <a:gd name="connsiteY0" fmla="*/ 500659 h 500659"/>
                  <a:gd name="connsiteX1" fmla="*/ 246488 w 1337759"/>
                  <a:gd name="connsiteY1" fmla="*/ 139716 h 500659"/>
                  <a:gd name="connsiteX2" fmla="*/ 532238 w 1337759"/>
                  <a:gd name="connsiteY2" fmla="*/ 16 h 500659"/>
                  <a:gd name="connsiteX3" fmla="*/ 1337759 w 13377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3656 h 500659"/>
                  <a:gd name="connsiteX0" fmla="*/ 0 w 1236159"/>
                  <a:gd name="connsiteY0" fmla="*/ 500659 h 500659"/>
                  <a:gd name="connsiteX1" fmla="*/ 246488 w 1236159"/>
                  <a:gd name="connsiteY1" fmla="*/ 139716 h 500659"/>
                  <a:gd name="connsiteX2" fmla="*/ 532238 w 1236159"/>
                  <a:gd name="connsiteY2" fmla="*/ 16 h 500659"/>
                  <a:gd name="connsiteX3" fmla="*/ 1236159 w 1236159"/>
                  <a:gd name="connsiteY3" fmla="*/ 481 h 500659"/>
                </a:gdLst>
                <a:ahLst/>
                <a:cxnLst>
                  <a:cxn ang="0">
                    <a:pos x="connsiteX0" y="connsiteY0"/>
                  </a:cxn>
                  <a:cxn ang="0">
                    <a:pos x="connsiteX1" y="connsiteY1"/>
                  </a:cxn>
                  <a:cxn ang="0">
                    <a:pos x="connsiteX2" y="connsiteY2"/>
                  </a:cxn>
                  <a:cxn ang="0">
                    <a:pos x="connsiteX3" y="connsiteY3"/>
                  </a:cxn>
                </a:cxnLst>
                <a:rect l="l" t="t" r="r" b="b"/>
                <a:pathLst>
                  <a:path w="1236159" h="500659">
                    <a:moveTo>
                      <a:pt x="0" y="500659"/>
                    </a:moveTo>
                    <a:lnTo>
                      <a:pt x="246488" y="139716"/>
                    </a:lnTo>
                    <a:cubicBezTo>
                      <a:pt x="322688" y="48699"/>
                      <a:pt x="411588" y="-1042"/>
                      <a:pt x="532238" y="16"/>
                    </a:cubicBezTo>
                    <a:lnTo>
                      <a:pt x="1236159" y="481"/>
                    </a:lnTo>
                  </a:path>
                </a:pathLst>
              </a:custGeom>
              <a:noFill/>
              <a:ln w="6350" cap="flat" cmpd="sng" algn="ctr">
                <a:solidFill>
                  <a:srgbClr val="FFFFFF">
                    <a:lumMod val="85000"/>
                  </a:srgbClr>
                </a:solidFill>
                <a:prstDash val="dashDot"/>
                <a:miter lim="800000"/>
                <a:tailEnd type="oval" w="sm" len="sm"/>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14" name="Oval 213">
                <a:extLst>
                  <a:ext uri="{FF2B5EF4-FFF2-40B4-BE49-F238E27FC236}">
                    <a16:creationId xmlns:a16="http://schemas.microsoft.com/office/drawing/2014/main" id="{919FC245-836B-705A-F712-7ED03B92F487}"/>
                  </a:ext>
                </a:extLst>
              </p:cNvPr>
              <p:cNvSpPr/>
              <p:nvPr/>
            </p:nvSpPr>
            <p:spPr>
              <a:xfrm flipH="1">
                <a:off x="2990634" y="2923318"/>
                <a:ext cx="62276" cy="62899"/>
              </a:xfrm>
              <a:prstGeom prst="ellipse">
                <a:avLst/>
              </a:prstGeom>
              <a:solidFill>
                <a:srgbClr val="4D8CA1"/>
              </a:solidFill>
              <a:ln w="12700" cap="flat" cmpd="sng" algn="ctr">
                <a:noFill/>
                <a:prstDash val="solid"/>
                <a:miter lim="800000"/>
              </a:ln>
              <a:effectLst/>
            </p:spPr>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sp>
          <p:nvSpPr>
            <p:cNvPr id="187" name="Freeform: Shape 186">
              <a:extLst>
                <a:ext uri="{FF2B5EF4-FFF2-40B4-BE49-F238E27FC236}">
                  <a16:creationId xmlns:a16="http://schemas.microsoft.com/office/drawing/2014/main" id="{4BD2B9E9-8333-CF73-4993-37423830EABD}"/>
                </a:ext>
              </a:extLst>
            </p:cNvPr>
            <p:cNvSpPr/>
            <p:nvPr/>
          </p:nvSpPr>
          <p:spPr>
            <a:xfrm rot="18578224">
              <a:off x="4032744" y="2095534"/>
              <a:ext cx="1508806" cy="1148204"/>
            </a:xfrm>
            <a:custGeom>
              <a:avLst/>
              <a:gdLst>
                <a:gd name="connsiteX0" fmla="*/ 793750 w 1577597"/>
                <a:gd name="connsiteY0" fmla="*/ 0 h 1163022"/>
                <a:gd name="connsiteX1" fmla="*/ 1571374 w 1577597"/>
                <a:gd name="connsiteY1" fmla="*/ 636512 h 1163022"/>
                <a:gd name="connsiteX2" fmla="*/ 1577597 w 1577597"/>
                <a:gd name="connsiteY2" fmla="*/ 677459 h 1163022"/>
                <a:gd name="connsiteX3" fmla="*/ 1546932 w 1577597"/>
                <a:gd name="connsiteY3" fmla="*/ 694175 h 1163022"/>
                <a:gd name="connsiteX4" fmla="*/ 1429459 w 1577597"/>
                <a:gd name="connsiteY4" fmla="*/ 791517 h 1163022"/>
                <a:gd name="connsiteX5" fmla="*/ 1367425 w 1577597"/>
                <a:gd name="connsiteY5" fmla="*/ 867026 h 1163022"/>
                <a:gd name="connsiteX6" fmla="*/ 1374426 w 1577597"/>
                <a:gd name="connsiteY6" fmla="*/ 797169 h 1163022"/>
                <a:gd name="connsiteX7" fmla="*/ 793750 w 1577597"/>
                <a:gd name="connsiteY7" fmla="*/ 213074 h 1163022"/>
                <a:gd name="connsiteX8" fmla="*/ 213074 w 1577597"/>
                <a:gd name="connsiteY8" fmla="*/ 797169 h 1163022"/>
                <a:gd name="connsiteX9" fmla="*/ 258706 w 1577597"/>
                <a:gd name="connsiteY9" fmla="*/ 1024525 h 1163022"/>
                <a:gd name="connsiteX10" fmla="*/ 280799 w 1577597"/>
                <a:gd name="connsiteY10" fmla="*/ 1065468 h 1163022"/>
                <a:gd name="connsiteX11" fmla="*/ 92404 w 1577597"/>
                <a:gd name="connsiteY11" fmla="*/ 1163022 h 1163022"/>
                <a:gd name="connsiteX12" fmla="*/ 62377 w 1577597"/>
                <a:gd name="connsiteY12" fmla="*/ 1107463 h 1163022"/>
                <a:gd name="connsiteX13" fmla="*/ 0 w 1577597"/>
                <a:gd name="connsiteY13" fmla="*/ 797169 h 1163022"/>
                <a:gd name="connsiteX14" fmla="*/ 793750 w 1577597"/>
                <a:gd name="connsiteY14" fmla="*/ 0 h 1163022"/>
                <a:gd name="connsiteX0" fmla="*/ 793750 w 1577597"/>
                <a:gd name="connsiteY0" fmla="*/ 0 h 1174883"/>
                <a:gd name="connsiteX1" fmla="*/ 1571374 w 1577597"/>
                <a:gd name="connsiteY1" fmla="*/ 636512 h 1174883"/>
                <a:gd name="connsiteX2" fmla="*/ 1577597 w 1577597"/>
                <a:gd name="connsiteY2" fmla="*/ 677459 h 1174883"/>
                <a:gd name="connsiteX3" fmla="*/ 1546932 w 1577597"/>
                <a:gd name="connsiteY3" fmla="*/ 694175 h 1174883"/>
                <a:gd name="connsiteX4" fmla="*/ 1429459 w 1577597"/>
                <a:gd name="connsiteY4" fmla="*/ 791517 h 1174883"/>
                <a:gd name="connsiteX5" fmla="*/ 1367425 w 1577597"/>
                <a:gd name="connsiteY5" fmla="*/ 867026 h 1174883"/>
                <a:gd name="connsiteX6" fmla="*/ 1374426 w 1577597"/>
                <a:gd name="connsiteY6" fmla="*/ 797169 h 1174883"/>
                <a:gd name="connsiteX7" fmla="*/ 793750 w 1577597"/>
                <a:gd name="connsiteY7" fmla="*/ 213074 h 1174883"/>
                <a:gd name="connsiteX8" fmla="*/ 213074 w 1577597"/>
                <a:gd name="connsiteY8" fmla="*/ 797169 h 1174883"/>
                <a:gd name="connsiteX9" fmla="*/ 258706 w 1577597"/>
                <a:gd name="connsiteY9" fmla="*/ 1024525 h 1174883"/>
                <a:gd name="connsiteX10" fmla="*/ 280799 w 1577597"/>
                <a:gd name="connsiteY10" fmla="*/ 1065468 h 1174883"/>
                <a:gd name="connsiteX11" fmla="*/ 92404 w 1577597"/>
                <a:gd name="connsiteY11" fmla="*/ 1163022 h 1174883"/>
                <a:gd name="connsiteX12" fmla="*/ 62377 w 1577597"/>
                <a:gd name="connsiteY12" fmla="*/ 1107463 h 1174883"/>
                <a:gd name="connsiteX13" fmla="*/ 0 w 1577597"/>
                <a:gd name="connsiteY13" fmla="*/ 797169 h 1174883"/>
                <a:gd name="connsiteX14" fmla="*/ 793750 w 1577597"/>
                <a:gd name="connsiteY14" fmla="*/ 0 h 1174883"/>
                <a:gd name="connsiteX0" fmla="*/ 793750 w 1577597"/>
                <a:gd name="connsiteY0" fmla="*/ 0 h 1181174"/>
                <a:gd name="connsiteX1" fmla="*/ 1571374 w 1577597"/>
                <a:gd name="connsiteY1" fmla="*/ 636512 h 1181174"/>
                <a:gd name="connsiteX2" fmla="*/ 1577597 w 1577597"/>
                <a:gd name="connsiteY2" fmla="*/ 677459 h 1181174"/>
                <a:gd name="connsiteX3" fmla="*/ 1546932 w 1577597"/>
                <a:gd name="connsiteY3" fmla="*/ 694175 h 1181174"/>
                <a:gd name="connsiteX4" fmla="*/ 1429459 w 1577597"/>
                <a:gd name="connsiteY4" fmla="*/ 791517 h 1181174"/>
                <a:gd name="connsiteX5" fmla="*/ 1367425 w 1577597"/>
                <a:gd name="connsiteY5" fmla="*/ 867026 h 1181174"/>
                <a:gd name="connsiteX6" fmla="*/ 1374426 w 1577597"/>
                <a:gd name="connsiteY6" fmla="*/ 797169 h 1181174"/>
                <a:gd name="connsiteX7" fmla="*/ 793750 w 1577597"/>
                <a:gd name="connsiteY7" fmla="*/ 213074 h 1181174"/>
                <a:gd name="connsiteX8" fmla="*/ 213074 w 1577597"/>
                <a:gd name="connsiteY8" fmla="*/ 797169 h 1181174"/>
                <a:gd name="connsiteX9" fmla="*/ 258706 w 1577597"/>
                <a:gd name="connsiteY9" fmla="*/ 1024525 h 1181174"/>
                <a:gd name="connsiteX10" fmla="*/ 280799 w 1577597"/>
                <a:gd name="connsiteY10" fmla="*/ 1065468 h 1181174"/>
                <a:gd name="connsiteX11" fmla="*/ 92404 w 1577597"/>
                <a:gd name="connsiteY11" fmla="*/ 1163022 h 1181174"/>
                <a:gd name="connsiteX12" fmla="*/ 62377 w 1577597"/>
                <a:gd name="connsiteY12" fmla="*/ 1107463 h 1181174"/>
                <a:gd name="connsiteX13" fmla="*/ 0 w 1577597"/>
                <a:gd name="connsiteY13" fmla="*/ 797169 h 1181174"/>
                <a:gd name="connsiteX14" fmla="*/ 793750 w 1577597"/>
                <a:gd name="connsiteY14" fmla="*/ 0 h 1181174"/>
                <a:gd name="connsiteX0" fmla="*/ 793750 w 1577597"/>
                <a:gd name="connsiteY0" fmla="*/ 0 h 1192454"/>
                <a:gd name="connsiteX1" fmla="*/ 1571374 w 1577597"/>
                <a:gd name="connsiteY1" fmla="*/ 636512 h 1192454"/>
                <a:gd name="connsiteX2" fmla="*/ 1577597 w 1577597"/>
                <a:gd name="connsiteY2" fmla="*/ 677459 h 1192454"/>
                <a:gd name="connsiteX3" fmla="*/ 1546932 w 1577597"/>
                <a:gd name="connsiteY3" fmla="*/ 694175 h 1192454"/>
                <a:gd name="connsiteX4" fmla="*/ 1429459 w 1577597"/>
                <a:gd name="connsiteY4" fmla="*/ 791517 h 1192454"/>
                <a:gd name="connsiteX5" fmla="*/ 1367425 w 1577597"/>
                <a:gd name="connsiteY5" fmla="*/ 867026 h 1192454"/>
                <a:gd name="connsiteX6" fmla="*/ 1374426 w 1577597"/>
                <a:gd name="connsiteY6" fmla="*/ 797169 h 1192454"/>
                <a:gd name="connsiteX7" fmla="*/ 793750 w 1577597"/>
                <a:gd name="connsiteY7" fmla="*/ 213074 h 1192454"/>
                <a:gd name="connsiteX8" fmla="*/ 213074 w 1577597"/>
                <a:gd name="connsiteY8" fmla="*/ 797169 h 1192454"/>
                <a:gd name="connsiteX9" fmla="*/ 258706 w 1577597"/>
                <a:gd name="connsiteY9" fmla="*/ 1024525 h 1192454"/>
                <a:gd name="connsiteX10" fmla="*/ 280799 w 1577597"/>
                <a:gd name="connsiteY10" fmla="*/ 1065468 h 1192454"/>
                <a:gd name="connsiteX11" fmla="*/ 92404 w 1577597"/>
                <a:gd name="connsiteY11" fmla="*/ 1163022 h 1192454"/>
                <a:gd name="connsiteX12" fmla="*/ 62377 w 1577597"/>
                <a:gd name="connsiteY12" fmla="*/ 1107463 h 1192454"/>
                <a:gd name="connsiteX13" fmla="*/ 0 w 1577597"/>
                <a:gd name="connsiteY13" fmla="*/ 797169 h 1192454"/>
                <a:gd name="connsiteX14" fmla="*/ 793750 w 1577597"/>
                <a:gd name="connsiteY14" fmla="*/ 0 h 1192454"/>
                <a:gd name="connsiteX0" fmla="*/ 793750 w 1577597"/>
                <a:gd name="connsiteY0" fmla="*/ 0 h 1189199"/>
                <a:gd name="connsiteX1" fmla="*/ 1571374 w 1577597"/>
                <a:gd name="connsiteY1" fmla="*/ 636512 h 1189199"/>
                <a:gd name="connsiteX2" fmla="*/ 1577597 w 1577597"/>
                <a:gd name="connsiteY2" fmla="*/ 677459 h 1189199"/>
                <a:gd name="connsiteX3" fmla="*/ 1546932 w 1577597"/>
                <a:gd name="connsiteY3" fmla="*/ 694175 h 1189199"/>
                <a:gd name="connsiteX4" fmla="*/ 1429459 w 1577597"/>
                <a:gd name="connsiteY4" fmla="*/ 791517 h 1189199"/>
                <a:gd name="connsiteX5" fmla="*/ 1367425 w 1577597"/>
                <a:gd name="connsiteY5" fmla="*/ 867026 h 1189199"/>
                <a:gd name="connsiteX6" fmla="*/ 1374426 w 1577597"/>
                <a:gd name="connsiteY6" fmla="*/ 797169 h 1189199"/>
                <a:gd name="connsiteX7" fmla="*/ 793750 w 1577597"/>
                <a:gd name="connsiteY7" fmla="*/ 213074 h 1189199"/>
                <a:gd name="connsiteX8" fmla="*/ 213074 w 1577597"/>
                <a:gd name="connsiteY8" fmla="*/ 797169 h 1189199"/>
                <a:gd name="connsiteX9" fmla="*/ 258706 w 1577597"/>
                <a:gd name="connsiteY9" fmla="*/ 1024525 h 1189199"/>
                <a:gd name="connsiteX10" fmla="*/ 280799 w 1577597"/>
                <a:gd name="connsiteY10" fmla="*/ 1065468 h 1189199"/>
                <a:gd name="connsiteX11" fmla="*/ 92404 w 1577597"/>
                <a:gd name="connsiteY11" fmla="*/ 1163022 h 1189199"/>
                <a:gd name="connsiteX12" fmla="*/ 62377 w 1577597"/>
                <a:gd name="connsiteY12" fmla="*/ 1107463 h 1189199"/>
                <a:gd name="connsiteX13" fmla="*/ 0 w 1577597"/>
                <a:gd name="connsiteY13" fmla="*/ 797169 h 1189199"/>
                <a:gd name="connsiteX14" fmla="*/ 793750 w 1577597"/>
                <a:gd name="connsiteY14" fmla="*/ 0 h 1189199"/>
                <a:gd name="connsiteX0" fmla="*/ 793750 w 1577597"/>
                <a:gd name="connsiteY0" fmla="*/ 0 h 1196265"/>
                <a:gd name="connsiteX1" fmla="*/ 1571374 w 1577597"/>
                <a:gd name="connsiteY1" fmla="*/ 636512 h 1196265"/>
                <a:gd name="connsiteX2" fmla="*/ 1577597 w 1577597"/>
                <a:gd name="connsiteY2" fmla="*/ 677459 h 1196265"/>
                <a:gd name="connsiteX3" fmla="*/ 1546932 w 1577597"/>
                <a:gd name="connsiteY3" fmla="*/ 694175 h 1196265"/>
                <a:gd name="connsiteX4" fmla="*/ 1429459 w 1577597"/>
                <a:gd name="connsiteY4" fmla="*/ 791517 h 1196265"/>
                <a:gd name="connsiteX5" fmla="*/ 1367425 w 1577597"/>
                <a:gd name="connsiteY5" fmla="*/ 867026 h 1196265"/>
                <a:gd name="connsiteX6" fmla="*/ 1374426 w 1577597"/>
                <a:gd name="connsiteY6" fmla="*/ 797169 h 1196265"/>
                <a:gd name="connsiteX7" fmla="*/ 793750 w 1577597"/>
                <a:gd name="connsiteY7" fmla="*/ 213074 h 1196265"/>
                <a:gd name="connsiteX8" fmla="*/ 213074 w 1577597"/>
                <a:gd name="connsiteY8" fmla="*/ 797169 h 1196265"/>
                <a:gd name="connsiteX9" fmla="*/ 258706 w 1577597"/>
                <a:gd name="connsiteY9" fmla="*/ 1024525 h 1196265"/>
                <a:gd name="connsiteX10" fmla="*/ 280799 w 1577597"/>
                <a:gd name="connsiteY10" fmla="*/ 1065468 h 1196265"/>
                <a:gd name="connsiteX11" fmla="*/ 92404 w 1577597"/>
                <a:gd name="connsiteY11" fmla="*/ 1163022 h 1196265"/>
                <a:gd name="connsiteX12" fmla="*/ 62377 w 1577597"/>
                <a:gd name="connsiteY12" fmla="*/ 1107463 h 1196265"/>
                <a:gd name="connsiteX13" fmla="*/ 0 w 1577597"/>
                <a:gd name="connsiteY13" fmla="*/ 797169 h 1196265"/>
                <a:gd name="connsiteX14" fmla="*/ 793750 w 1577597"/>
                <a:gd name="connsiteY14" fmla="*/ 0 h 1196265"/>
                <a:gd name="connsiteX0" fmla="*/ 793750 w 1577597"/>
                <a:gd name="connsiteY0" fmla="*/ 0 h 1200554"/>
                <a:gd name="connsiteX1" fmla="*/ 1571374 w 1577597"/>
                <a:gd name="connsiteY1" fmla="*/ 636512 h 1200554"/>
                <a:gd name="connsiteX2" fmla="*/ 1577597 w 1577597"/>
                <a:gd name="connsiteY2" fmla="*/ 677459 h 1200554"/>
                <a:gd name="connsiteX3" fmla="*/ 1546932 w 1577597"/>
                <a:gd name="connsiteY3" fmla="*/ 694175 h 1200554"/>
                <a:gd name="connsiteX4" fmla="*/ 1429459 w 1577597"/>
                <a:gd name="connsiteY4" fmla="*/ 791517 h 1200554"/>
                <a:gd name="connsiteX5" fmla="*/ 1367425 w 1577597"/>
                <a:gd name="connsiteY5" fmla="*/ 867026 h 1200554"/>
                <a:gd name="connsiteX6" fmla="*/ 1374426 w 1577597"/>
                <a:gd name="connsiteY6" fmla="*/ 797169 h 1200554"/>
                <a:gd name="connsiteX7" fmla="*/ 793750 w 1577597"/>
                <a:gd name="connsiteY7" fmla="*/ 213074 h 1200554"/>
                <a:gd name="connsiteX8" fmla="*/ 213074 w 1577597"/>
                <a:gd name="connsiteY8" fmla="*/ 797169 h 1200554"/>
                <a:gd name="connsiteX9" fmla="*/ 258706 w 1577597"/>
                <a:gd name="connsiteY9" fmla="*/ 1024525 h 1200554"/>
                <a:gd name="connsiteX10" fmla="*/ 280799 w 1577597"/>
                <a:gd name="connsiteY10" fmla="*/ 1065468 h 1200554"/>
                <a:gd name="connsiteX11" fmla="*/ 92404 w 1577597"/>
                <a:gd name="connsiteY11" fmla="*/ 1163022 h 1200554"/>
                <a:gd name="connsiteX12" fmla="*/ 62377 w 1577597"/>
                <a:gd name="connsiteY12" fmla="*/ 1107463 h 1200554"/>
                <a:gd name="connsiteX13" fmla="*/ 0 w 1577597"/>
                <a:gd name="connsiteY13" fmla="*/ 797169 h 1200554"/>
                <a:gd name="connsiteX14" fmla="*/ 793750 w 1577597"/>
                <a:gd name="connsiteY14" fmla="*/ 0 h 1200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577597" h="1200554">
                  <a:moveTo>
                    <a:pt x="793750" y="0"/>
                  </a:moveTo>
                  <a:cubicBezTo>
                    <a:pt x="1177329" y="0"/>
                    <a:pt x="1497360" y="273255"/>
                    <a:pt x="1571374" y="636512"/>
                  </a:cubicBezTo>
                  <a:lnTo>
                    <a:pt x="1577597" y="677459"/>
                  </a:lnTo>
                  <a:lnTo>
                    <a:pt x="1546932" y="694175"/>
                  </a:lnTo>
                  <a:cubicBezTo>
                    <a:pt x="1504704" y="722827"/>
                    <a:pt x="1465369" y="755452"/>
                    <a:pt x="1429459" y="791517"/>
                  </a:cubicBezTo>
                  <a:lnTo>
                    <a:pt x="1367425" y="867026"/>
                  </a:lnTo>
                  <a:lnTo>
                    <a:pt x="1374426" y="797169"/>
                  </a:lnTo>
                  <a:cubicBezTo>
                    <a:pt x="1374426" y="474582"/>
                    <a:pt x="1114448" y="213074"/>
                    <a:pt x="793750" y="213074"/>
                  </a:cubicBezTo>
                  <a:cubicBezTo>
                    <a:pt x="473052" y="213074"/>
                    <a:pt x="213074" y="474582"/>
                    <a:pt x="213074" y="797169"/>
                  </a:cubicBezTo>
                  <a:cubicBezTo>
                    <a:pt x="213074" y="877816"/>
                    <a:pt x="229323" y="954645"/>
                    <a:pt x="258706" y="1024525"/>
                  </a:cubicBezTo>
                  <a:lnTo>
                    <a:pt x="280799" y="1065468"/>
                  </a:lnTo>
                  <a:cubicBezTo>
                    <a:pt x="325157" y="1162280"/>
                    <a:pt x="162346" y="1254329"/>
                    <a:pt x="92404" y="1163022"/>
                  </a:cubicBezTo>
                  <a:lnTo>
                    <a:pt x="62377" y="1107463"/>
                  </a:lnTo>
                  <a:cubicBezTo>
                    <a:pt x="22211" y="1012091"/>
                    <a:pt x="0" y="907235"/>
                    <a:pt x="0" y="797169"/>
                  </a:cubicBezTo>
                  <a:cubicBezTo>
                    <a:pt x="0" y="356905"/>
                    <a:pt x="355374" y="0"/>
                    <a:pt x="793750" y="0"/>
                  </a:cubicBezTo>
                  <a:close/>
                </a:path>
              </a:pathLst>
            </a:custGeom>
            <a:solidFill>
              <a:srgbClr val="4D8CA1"/>
            </a:solidFill>
            <a:ln w="12700" cap="flat" cmpd="sng" algn="ctr">
              <a:noFill/>
              <a:prstDash val="solid"/>
              <a:miter lim="800000"/>
            </a:ln>
            <a:effectLst>
              <a:innerShdw blurRad="127000" dist="50800" dir="13500000">
                <a:prstClr val="black">
                  <a:alpha val="30000"/>
                </a:prstClr>
              </a:innerShdw>
            </a:effectLst>
          </p:spPr>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grpSp>
          <p:nvGrpSpPr>
            <p:cNvPr id="159" name="Group 158">
              <a:extLst>
                <a:ext uri="{FF2B5EF4-FFF2-40B4-BE49-F238E27FC236}">
                  <a16:creationId xmlns:a16="http://schemas.microsoft.com/office/drawing/2014/main" id="{FE334271-05A8-866D-3B32-6CF61B6498F5}"/>
                </a:ext>
              </a:extLst>
            </p:cNvPr>
            <p:cNvGrpSpPr/>
            <p:nvPr/>
          </p:nvGrpSpPr>
          <p:grpSpPr>
            <a:xfrm>
              <a:off x="149075" y="2004561"/>
              <a:ext cx="4062459" cy="589099"/>
              <a:chOff x="-618552" y="5292034"/>
              <a:chExt cx="3865290" cy="560507"/>
            </a:xfrm>
          </p:grpSpPr>
          <p:sp>
            <p:nvSpPr>
              <p:cNvPr id="160" name="Rectangle 159">
                <a:extLst>
                  <a:ext uri="{FF2B5EF4-FFF2-40B4-BE49-F238E27FC236}">
                    <a16:creationId xmlns:a16="http://schemas.microsoft.com/office/drawing/2014/main" id="{8565EE2B-A070-45D8-F8ED-74CE3D22C699}"/>
                  </a:ext>
                </a:extLst>
              </p:cNvPr>
              <p:cNvSpPr/>
              <p:nvPr/>
            </p:nvSpPr>
            <p:spPr>
              <a:xfrm>
                <a:off x="-193867" y="5588986"/>
                <a:ext cx="3199502" cy="263555"/>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5 &amp; 6 formatted w/</a:t>
                </a:r>
                <a:r>
                  <a:rPr kumimoji="0" lang="en-IN" sz="1200" b="0" i="1" u="none" strike="noStrike" kern="0" cap="none" spc="0" normalizeH="0" baseline="0" noProof="0" dirty="0" err="1">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rPr>
                  <a:t>OutputParser</a:t>
                </a:r>
                <a:endParaRPr kumimoji="0" lang="en-IN" sz="1200" b="0" i="1" u="none" strike="noStrike" kern="0" cap="none" spc="0" normalizeH="0" baseline="0" noProof="0" dirty="0">
                  <a:ln>
                    <a:noFill/>
                  </a:ln>
                  <a:solidFill>
                    <a:srgbClr val="000000">
                      <a:lumMod val="50000"/>
                      <a:lumOff val="50000"/>
                    </a:srgbClr>
                  </a:solidFill>
                  <a:effectLst/>
                  <a:uLnTx/>
                  <a:uFillTx/>
                  <a:latin typeface="Arial" panose="020B0604020202020204" pitchFamily="34" charset="0"/>
                  <a:ea typeface="+mn-ea"/>
                  <a:cs typeface="Arial" panose="020B0604020202020204" pitchFamily="34" charset="0"/>
                </a:endParaRPr>
              </a:p>
            </p:txBody>
          </p:sp>
          <p:sp>
            <p:nvSpPr>
              <p:cNvPr id="161" name="Rectangle 160">
                <a:extLst>
                  <a:ext uri="{FF2B5EF4-FFF2-40B4-BE49-F238E27FC236}">
                    <a16:creationId xmlns:a16="http://schemas.microsoft.com/office/drawing/2014/main" id="{7A8C29A4-703A-93EA-A1FE-3A9C0B35C846}"/>
                  </a:ext>
                </a:extLst>
              </p:cNvPr>
              <p:cNvSpPr/>
              <p:nvPr/>
            </p:nvSpPr>
            <p:spPr>
              <a:xfrm>
                <a:off x="-618552" y="5292034"/>
                <a:ext cx="3865290" cy="322123"/>
              </a:xfrm>
              <a:prstGeom prst="rect">
                <a:avLst/>
              </a:prstGeom>
            </p:spPr>
            <p:txBody>
              <a:bodyPr wrap="square" anchor="ctr">
                <a:spAutoFit/>
              </a:body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IN" sz="1600" b="1" i="0" u="none" strike="noStrike" kern="0" cap="none" spc="0" normalizeH="0" baseline="0" noProof="0" dirty="0">
                    <a:ln>
                      <a:noFill/>
                    </a:ln>
                    <a:solidFill>
                      <a:srgbClr val="002060"/>
                    </a:solidFill>
                    <a:effectLst/>
                    <a:uLnTx/>
                    <a:uFillTx/>
                    <a:latin typeface="Poppins"/>
                    <a:ea typeface="+mn-ea"/>
                    <a:cs typeface="+mn-cs"/>
                  </a:rPr>
                  <a:t>7. Deliver a High-Quality Response</a:t>
                </a:r>
              </a:p>
            </p:txBody>
          </p:sp>
        </p:grpSp>
        <p:pic>
          <p:nvPicPr>
            <p:cNvPr id="234" name="Picture 233" descr="A blue line drawing of a chat bubble&#10;&#10;Description automatically generated">
              <a:extLst>
                <a:ext uri="{FF2B5EF4-FFF2-40B4-BE49-F238E27FC236}">
                  <a16:creationId xmlns:a16="http://schemas.microsoft.com/office/drawing/2014/main" id="{46A9DD9C-05A5-6C08-F84D-098C39AD07DD}"/>
                </a:ext>
              </a:extLst>
            </p:cNvPr>
            <p:cNvPicPr>
              <a:picLocks noChangeAspect="1"/>
            </p:cNvPicPr>
            <p:nvPr/>
          </p:nvPicPr>
          <p:blipFill>
            <a:blip r:embed="rId8">
              <a:duotone>
                <a:prstClr val="black"/>
                <a:schemeClr val="accent1">
                  <a:tint val="45000"/>
                  <a:satMod val="400000"/>
                </a:schemeClr>
              </a:duotone>
              <a:alphaModFix amt="20000"/>
              <a:extLst>
                <a:ext uri="{28A0092B-C50C-407E-A947-70E740481C1C}">
                  <a14:useLocalDpi xmlns:a14="http://schemas.microsoft.com/office/drawing/2010/main" val="0"/>
                </a:ext>
              </a:extLst>
            </a:blip>
            <a:stretch>
              <a:fillRect/>
            </a:stretch>
          </p:blipFill>
          <p:spPr>
            <a:xfrm>
              <a:off x="4721027" y="2513672"/>
              <a:ext cx="512064" cy="512064"/>
            </a:xfrm>
            <a:prstGeom prst="rect">
              <a:avLst/>
            </a:prstGeom>
          </p:spPr>
        </p:pic>
      </p:grpSp>
    </p:spTree>
    <p:extLst>
      <p:ext uri="{BB962C8B-B14F-4D97-AF65-F5344CB8AC3E}">
        <p14:creationId xmlns:p14="http://schemas.microsoft.com/office/powerpoint/2010/main" val="16453467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93624EF-D9C4-71D8-710C-E400B7A61E7D}"/>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E42921-B966-4A62-852C-F7CA714BA7DB}" type="slidenum">
              <a:rPr kumimoji="0" lang="en-US" sz="1200" b="0" i="0" u="none" strike="noStrike" kern="1200" cap="none" spc="0" normalizeH="0" baseline="0" noProof="0" smtClean="0">
                <a:ln>
                  <a:noFill/>
                </a:ln>
                <a:solidFill>
                  <a:prstClr val="black">
                    <a:tint val="75000"/>
                  </a:prstClr>
                </a:solidFill>
                <a:effectLst/>
                <a:uLnTx/>
                <a:uFillTx/>
                <a:latin typeface="Poppins"/>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Poppins"/>
              <a:ea typeface="+mn-ea"/>
              <a:cs typeface="+mn-cs"/>
            </a:endParaRPr>
          </a:p>
        </p:txBody>
      </p:sp>
      <p:sp>
        <p:nvSpPr>
          <p:cNvPr id="3" name="Footer Placeholder 2">
            <a:extLst>
              <a:ext uri="{FF2B5EF4-FFF2-40B4-BE49-F238E27FC236}">
                <a16:creationId xmlns:a16="http://schemas.microsoft.com/office/drawing/2014/main" id="{4BF02939-1A40-D892-0F40-5357C55F2DF5}"/>
              </a:ext>
            </a:extLst>
          </p:cNvPr>
          <p:cNvSpPr>
            <a:spLocks noGrp="1"/>
          </p:cNvSpPr>
          <p:nvPr>
            <p:ph type="ftr" sz="quarter" idx="11"/>
          </p:nvPr>
        </p:nvSpPr>
        <p:spPr>
          <a:xfrm>
            <a:off x="3105593" y="6356348"/>
            <a:ext cx="5980814"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tint val="75000"/>
                  </a:prstClr>
                </a:solidFill>
                <a:effectLst/>
                <a:uLnTx/>
                <a:uFillTx/>
                <a:latin typeface="Poppins"/>
                <a:ea typeface="+mn-ea"/>
                <a:cs typeface="+mn-cs"/>
              </a:rPr>
              <a:t>Copyright © 2024 Accelerated Innovation Group. All rights reserved.</a:t>
            </a:r>
          </a:p>
        </p:txBody>
      </p:sp>
      <p:sp>
        <p:nvSpPr>
          <p:cNvPr id="5" name="Text Placeholder 4">
            <a:extLst>
              <a:ext uri="{FF2B5EF4-FFF2-40B4-BE49-F238E27FC236}">
                <a16:creationId xmlns:a16="http://schemas.microsoft.com/office/drawing/2014/main" id="{C77F61B5-FF11-BD5B-FBFF-AE6882415168}"/>
              </a:ext>
            </a:extLst>
          </p:cNvPr>
          <p:cNvSpPr>
            <a:spLocks noGrp="1"/>
          </p:cNvSpPr>
          <p:nvPr>
            <p:ph type="body" sz="quarter" idx="28"/>
          </p:nvPr>
        </p:nvSpPr>
        <p:spPr>
          <a:xfrm>
            <a:off x="2640" y="-25487"/>
            <a:ext cx="11940259" cy="848660"/>
          </a:xfrm>
        </p:spPr>
        <p:txBody>
          <a:bodyPr bIns="91440" anchor="b" anchorCtr="0">
            <a:normAutofit/>
          </a:bodyPr>
          <a:lstStyle/>
          <a:p>
            <a:r>
              <a:rPr lang="en-US" sz="2400" b="1" dirty="0"/>
              <a:t>GenAI Solutions follow a similar high-level ‘workflow’</a:t>
            </a:r>
          </a:p>
        </p:txBody>
      </p:sp>
      <p:cxnSp>
        <p:nvCxnSpPr>
          <p:cNvPr id="21" name="Connector: Elbow 20">
            <a:extLst>
              <a:ext uri="{FF2B5EF4-FFF2-40B4-BE49-F238E27FC236}">
                <a16:creationId xmlns:a16="http://schemas.microsoft.com/office/drawing/2014/main" id="{8A3E760B-7F11-FD04-D6A3-C214069188E3}"/>
              </a:ext>
            </a:extLst>
          </p:cNvPr>
          <p:cNvCxnSpPr>
            <a:stCxn id="18" idx="0"/>
            <a:endCxn id="6" idx="0"/>
          </p:cNvCxnSpPr>
          <p:nvPr/>
        </p:nvCxnSpPr>
        <p:spPr>
          <a:xfrm rot="16200000" flipV="1">
            <a:off x="6768316" y="-2867678"/>
            <a:ext cx="12700" cy="8642618"/>
          </a:xfrm>
          <a:prstGeom prst="bentConnector3">
            <a:avLst>
              <a:gd name="adj1" fmla="val 1800000"/>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F487D347-8B0C-94FE-362C-A465FE39742B}"/>
              </a:ext>
            </a:extLst>
          </p:cNvPr>
          <p:cNvGrpSpPr/>
          <p:nvPr/>
        </p:nvGrpSpPr>
        <p:grpSpPr>
          <a:xfrm>
            <a:off x="67188" y="1453631"/>
            <a:ext cx="1653554" cy="3985098"/>
            <a:chOff x="214544" y="1466630"/>
            <a:chExt cx="1653554" cy="3985098"/>
          </a:xfrm>
        </p:grpSpPr>
        <p:grpSp>
          <p:nvGrpSpPr>
            <p:cNvPr id="23" name="Group 22">
              <a:extLst>
                <a:ext uri="{FF2B5EF4-FFF2-40B4-BE49-F238E27FC236}">
                  <a16:creationId xmlns:a16="http://schemas.microsoft.com/office/drawing/2014/main" id="{A99B7FCA-CB2C-AAA8-5FF2-D9F19E44A1BC}"/>
                </a:ext>
              </a:extLst>
            </p:cNvPr>
            <p:cNvGrpSpPr/>
            <p:nvPr/>
          </p:nvGrpSpPr>
          <p:grpSpPr>
            <a:xfrm>
              <a:off x="214544" y="1466630"/>
              <a:ext cx="1653554" cy="1000553"/>
              <a:chOff x="617576" y="1466630"/>
              <a:chExt cx="1653554" cy="1000553"/>
            </a:xfrm>
          </p:grpSpPr>
          <p:sp>
            <p:nvSpPr>
              <p:cNvPr id="173" name="Rectangle 172">
                <a:extLst>
                  <a:ext uri="{FF2B5EF4-FFF2-40B4-BE49-F238E27FC236}">
                    <a16:creationId xmlns:a16="http://schemas.microsoft.com/office/drawing/2014/main" id="{C2375EA6-43A8-9BF5-96FA-899090AC3397}"/>
                  </a:ext>
                </a:extLst>
              </p:cNvPr>
              <p:cNvSpPr/>
              <p:nvPr/>
            </p:nvSpPr>
            <p:spPr>
              <a:xfrm>
                <a:off x="617576" y="2005519"/>
                <a:ext cx="1653554" cy="461664"/>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‘GenAI-Ready’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Data &amp; Systems</a:t>
                </a:r>
              </a:p>
            </p:txBody>
          </p:sp>
          <p:pic>
            <p:nvPicPr>
              <p:cNvPr id="222" name="Picture 221" descr="A blue and black logo&#10;&#10;Description automatically generated">
                <a:extLst>
                  <a:ext uri="{FF2B5EF4-FFF2-40B4-BE49-F238E27FC236}">
                    <a16:creationId xmlns:a16="http://schemas.microsoft.com/office/drawing/2014/main" id="{261DF6D0-1826-F0E0-6FCD-4E31BAE0713D}"/>
                  </a:ext>
                </a:extLst>
              </p:cNvPr>
              <p:cNvPicPr>
                <a:picLocks noChangeAspect="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188321" y="1466630"/>
                <a:ext cx="512064" cy="512064"/>
              </a:xfrm>
              <a:prstGeom prst="rect">
                <a:avLst/>
              </a:prstGeom>
            </p:spPr>
          </p:pic>
        </p:grpSp>
        <p:sp>
          <p:nvSpPr>
            <p:cNvPr id="22" name="Rectangle 21">
              <a:extLst>
                <a:ext uri="{FF2B5EF4-FFF2-40B4-BE49-F238E27FC236}">
                  <a16:creationId xmlns:a16="http://schemas.microsoft.com/office/drawing/2014/main" id="{22295006-4144-FA9A-43E0-1F61F3E78C1E}"/>
                </a:ext>
              </a:extLst>
            </p:cNvPr>
            <p:cNvSpPr/>
            <p:nvPr/>
          </p:nvSpPr>
          <p:spPr>
            <a:xfrm>
              <a:off x="214544" y="2548010"/>
              <a:ext cx="1653554" cy="2903718"/>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Define your Use Case &amp; Target Outcomes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Identify &amp; Ingest Your Data</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Define Your Secure &amp; Responsible AI Needs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Define and Configure Your Solution</a:t>
              </a:r>
            </a:p>
          </p:txBody>
        </p:sp>
      </p:grpSp>
      <p:grpSp>
        <p:nvGrpSpPr>
          <p:cNvPr id="37" name="Group 36">
            <a:extLst>
              <a:ext uri="{FF2B5EF4-FFF2-40B4-BE49-F238E27FC236}">
                <a16:creationId xmlns:a16="http://schemas.microsoft.com/office/drawing/2014/main" id="{88A29350-0B94-2F0D-DB58-C9B961A19E49}"/>
              </a:ext>
            </a:extLst>
          </p:cNvPr>
          <p:cNvGrpSpPr/>
          <p:nvPr/>
        </p:nvGrpSpPr>
        <p:grpSpPr>
          <a:xfrm>
            <a:off x="1708505" y="1453631"/>
            <a:ext cx="1653554" cy="3586402"/>
            <a:chOff x="1975857" y="1466630"/>
            <a:chExt cx="1653554" cy="3586402"/>
          </a:xfrm>
        </p:grpSpPr>
        <p:grpSp>
          <p:nvGrpSpPr>
            <p:cNvPr id="24" name="Group 23">
              <a:extLst>
                <a:ext uri="{FF2B5EF4-FFF2-40B4-BE49-F238E27FC236}">
                  <a16:creationId xmlns:a16="http://schemas.microsoft.com/office/drawing/2014/main" id="{BC96F7C2-5FE1-78DC-7593-2B0573179EAC}"/>
                </a:ext>
              </a:extLst>
            </p:cNvPr>
            <p:cNvGrpSpPr/>
            <p:nvPr/>
          </p:nvGrpSpPr>
          <p:grpSpPr>
            <a:xfrm>
              <a:off x="1975857" y="1466630"/>
              <a:ext cx="1537869" cy="1000553"/>
              <a:chOff x="3129767" y="1466630"/>
              <a:chExt cx="1537869" cy="1000553"/>
            </a:xfrm>
          </p:grpSpPr>
          <p:sp>
            <p:nvSpPr>
              <p:cNvPr id="4" name="Rectangle 3">
                <a:extLst>
                  <a:ext uri="{FF2B5EF4-FFF2-40B4-BE49-F238E27FC236}">
                    <a16:creationId xmlns:a16="http://schemas.microsoft.com/office/drawing/2014/main" id="{0CB242B9-6BF0-F98D-DB04-A850C64A8C5E}"/>
                  </a:ext>
                </a:extLst>
              </p:cNvPr>
              <p:cNvSpPr/>
              <p:nvPr/>
            </p:nvSpPr>
            <p:spPr>
              <a:xfrm>
                <a:off x="3129767" y="2005518"/>
                <a:ext cx="1537869" cy="461665"/>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Understand the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User’s Request</a:t>
                </a:r>
              </a:p>
            </p:txBody>
          </p:sp>
          <p:pic>
            <p:nvPicPr>
              <p:cNvPr id="6" name="Picture 5" descr="A blue and black background with numbers and a black background&#10;&#10;Description automatically generated">
                <a:extLst>
                  <a:ext uri="{FF2B5EF4-FFF2-40B4-BE49-F238E27FC236}">
                    <a16:creationId xmlns:a16="http://schemas.microsoft.com/office/drawing/2014/main" id="{D212B103-347C-83A5-8AEF-21FDA7345A8C}"/>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612237" y="1466630"/>
                <a:ext cx="512064" cy="512064"/>
              </a:xfrm>
              <a:prstGeom prst="rect">
                <a:avLst/>
              </a:prstGeom>
            </p:spPr>
          </p:pic>
        </p:grpSp>
        <p:sp>
          <p:nvSpPr>
            <p:cNvPr id="30" name="Rectangle 29">
              <a:extLst>
                <a:ext uri="{FF2B5EF4-FFF2-40B4-BE49-F238E27FC236}">
                  <a16:creationId xmlns:a16="http://schemas.microsoft.com/office/drawing/2014/main" id="{CB1B5578-CD97-3F11-81A3-F14BD0A35CDE}"/>
                </a:ext>
              </a:extLst>
            </p:cNvPr>
            <p:cNvSpPr/>
            <p:nvPr/>
          </p:nvSpPr>
          <p:spPr>
            <a:xfrm>
              <a:off x="1975857" y="2548010"/>
              <a:ext cx="1653554" cy="2505022"/>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Understand the user’s Intent</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Decompose complex requests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Identify user sentiment</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Ask for clarification </a:t>
              </a:r>
              <a:b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br>
              <a:r>
                <a:rPr kumimoji="0" lang="en-IN" sz="1200" b="0" i="0" u="none" strike="noStrike" kern="0" cap="none" spc="0" normalizeH="0" baseline="0" noProof="0" dirty="0">
                  <a:ln>
                    <a:noFill/>
                  </a:ln>
                  <a:solidFill>
                    <a:prstClr val="black">
                      <a:lumMod val="85000"/>
                      <a:lumOff val="15000"/>
                    </a:prstClr>
                  </a:solidFill>
                  <a:effectLst/>
                  <a:uLnTx/>
                  <a:uFillTx/>
                  <a:latin typeface="Poppins"/>
                  <a:ea typeface="+mn-ea"/>
                  <a:cs typeface="+mn-cs"/>
                </a:rPr>
                <a:t>(if needed)</a:t>
              </a:r>
            </a:p>
          </p:txBody>
        </p:sp>
      </p:grpSp>
      <p:grpSp>
        <p:nvGrpSpPr>
          <p:cNvPr id="38" name="Group 37">
            <a:extLst>
              <a:ext uri="{FF2B5EF4-FFF2-40B4-BE49-F238E27FC236}">
                <a16:creationId xmlns:a16="http://schemas.microsoft.com/office/drawing/2014/main" id="{950AAE1E-16A4-A8FF-74A6-B7889805CC03}"/>
              </a:ext>
            </a:extLst>
          </p:cNvPr>
          <p:cNvGrpSpPr/>
          <p:nvPr/>
        </p:nvGrpSpPr>
        <p:grpSpPr>
          <a:xfrm>
            <a:off x="3349822" y="1453631"/>
            <a:ext cx="1653554" cy="2962357"/>
            <a:chOff x="3621485" y="1466630"/>
            <a:chExt cx="1653554" cy="2962357"/>
          </a:xfrm>
        </p:grpSpPr>
        <p:grpSp>
          <p:nvGrpSpPr>
            <p:cNvPr id="25" name="Group 24">
              <a:extLst>
                <a:ext uri="{FF2B5EF4-FFF2-40B4-BE49-F238E27FC236}">
                  <a16:creationId xmlns:a16="http://schemas.microsoft.com/office/drawing/2014/main" id="{F5D90EB8-A050-B670-73B9-5C0E54D9D419}"/>
                </a:ext>
              </a:extLst>
            </p:cNvPr>
            <p:cNvGrpSpPr/>
            <p:nvPr/>
          </p:nvGrpSpPr>
          <p:grpSpPr>
            <a:xfrm>
              <a:off x="3621485" y="1466630"/>
              <a:ext cx="1537869" cy="1000553"/>
              <a:chOff x="4783321" y="1466630"/>
              <a:chExt cx="1537869" cy="1000553"/>
            </a:xfrm>
          </p:grpSpPr>
          <p:sp>
            <p:nvSpPr>
              <p:cNvPr id="7" name="Rectangle 6">
                <a:extLst>
                  <a:ext uri="{FF2B5EF4-FFF2-40B4-BE49-F238E27FC236}">
                    <a16:creationId xmlns:a16="http://schemas.microsoft.com/office/drawing/2014/main" id="{188662AA-26A1-7932-C8EC-175FB13BF29C}"/>
                  </a:ext>
                </a:extLst>
              </p:cNvPr>
              <p:cNvSpPr/>
              <p:nvPr/>
            </p:nvSpPr>
            <p:spPr>
              <a:xfrm>
                <a:off x="4783321" y="2005518"/>
                <a:ext cx="1537869" cy="461665"/>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Route the Request(s)</a:t>
                </a:r>
              </a:p>
            </p:txBody>
          </p:sp>
          <p:pic>
            <p:nvPicPr>
              <p:cNvPr id="9" name="Picture 8" descr="A blue line drawing of a diagram&#10;&#10;Description automatically generated">
                <a:extLst>
                  <a:ext uri="{FF2B5EF4-FFF2-40B4-BE49-F238E27FC236}">
                    <a16:creationId xmlns:a16="http://schemas.microsoft.com/office/drawing/2014/main" id="{6006AED2-269A-0D30-328C-32A557F6BCCA}"/>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296223" y="1466630"/>
                <a:ext cx="512064" cy="512064"/>
              </a:xfrm>
              <a:prstGeom prst="rect">
                <a:avLst/>
              </a:prstGeom>
            </p:spPr>
          </p:pic>
        </p:grpSp>
        <p:sp>
          <p:nvSpPr>
            <p:cNvPr id="31" name="Rectangle 30">
              <a:extLst>
                <a:ext uri="{FF2B5EF4-FFF2-40B4-BE49-F238E27FC236}">
                  <a16:creationId xmlns:a16="http://schemas.microsoft.com/office/drawing/2014/main" id="{0B606EA4-E767-BE19-B41C-3369B7F6BA5E}"/>
                </a:ext>
              </a:extLst>
            </p:cNvPr>
            <p:cNvSpPr/>
            <p:nvPr/>
          </p:nvSpPr>
          <p:spPr>
            <a:xfrm>
              <a:off x="3621485" y="2548010"/>
              <a:ext cx="1653554" cy="1880977"/>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Categorize the request(s)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Dynamically route request(s)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Validate User Permissions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Leverage external resources</a:t>
              </a:r>
              <a:b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br>
              <a:r>
                <a:rPr kumimoji="0" lang="en-IN" sz="1200" b="0" i="0" u="none" strike="noStrike" kern="0" cap="none" spc="0" normalizeH="0" baseline="0" noProof="0" dirty="0">
                  <a:ln>
                    <a:noFill/>
                  </a:ln>
                  <a:solidFill>
                    <a:prstClr val="black">
                      <a:lumMod val="85000"/>
                      <a:lumOff val="15000"/>
                    </a:prstClr>
                  </a:solidFill>
                  <a:effectLst/>
                  <a:uLnTx/>
                  <a:uFillTx/>
                  <a:latin typeface="Poppins"/>
                  <a:ea typeface="+mn-ea"/>
                  <a:cs typeface="+mn-cs"/>
                </a:rPr>
                <a:t>(if needed)</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Handle errors and ambiguity</a:t>
              </a:r>
            </a:p>
          </p:txBody>
        </p:sp>
      </p:grpSp>
      <p:grpSp>
        <p:nvGrpSpPr>
          <p:cNvPr id="39" name="Group 38">
            <a:extLst>
              <a:ext uri="{FF2B5EF4-FFF2-40B4-BE49-F238E27FC236}">
                <a16:creationId xmlns:a16="http://schemas.microsoft.com/office/drawing/2014/main" id="{450BA3D1-FD57-60D7-F2D3-BE6A8D2A435E}"/>
              </a:ext>
            </a:extLst>
          </p:cNvPr>
          <p:cNvGrpSpPr/>
          <p:nvPr/>
        </p:nvGrpSpPr>
        <p:grpSpPr>
          <a:xfrm>
            <a:off x="4991139" y="1453631"/>
            <a:ext cx="1805802" cy="2620263"/>
            <a:chOff x="5114865" y="1466630"/>
            <a:chExt cx="1805802" cy="2620263"/>
          </a:xfrm>
        </p:grpSpPr>
        <p:grpSp>
          <p:nvGrpSpPr>
            <p:cNvPr id="26" name="Group 25">
              <a:extLst>
                <a:ext uri="{FF2B5EF4-FFF2-40B4-BE49-F238E27FC236}">
                  <a16:creationId xmlns:a16="http://schemas.microsoft.com/office/drawing/2014/main" id="{7BB4A690-AFEF-A001-0593-6AE4E039E86E}"/>
                </a:ext>
              </a:extLst>
            </p:cNvPr>
            <p:cNvGrpSpPr/>
            <p:nvPr/>
          </p:nvGrpSpPr>
          <p:grpSpPr>
            <a:xfrm>
              <a:off x="5114865" y="1466630"/>
              <a:ext cx="1797876" cy="1000553"/>
              <a:chOff x="5879886" y="1466630"/>
              <a:chExt cx="1797876" cy="1000553"/>
            </a:xfrm>
          </p:grpSpPr>
          <p:pic>
            <p:nvPicPr>
              <p:cNvPr id="10" name="Picture 9" descr="A blue and black logo&#10;&#10;Description automatically generated">
                <a:extLst>
                  <a:ext uri="{FF2B5EF4-FFF2-40B4-BE49-F238E27FC236}">
                    <a16:creationId xmlns:a16="http://schemas.microsoft.com/office/drawing/2014/main" id="{C971A524-DA3C-DC8C-F9BB-410B2087BAD9}"/>
                  </a:ext>
                </a:extLst>
              </p:cNvPr>
              <p:cNvPicPr>
                <a:picLocks noChangeAspect="1"/>
              </p:cNvPicPr>
              <p:nvPr/>
            </p:nvPicPr>
            <p:blipFill>
              <a:blip r:embed="rId5">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545036" y="1466630"/>
                <a:ext cx="512064" cy="512064"/>
              </a:xfrm>
              <a:prstGeom prst="rect">
                <a:avLst/>
              </a:prstGeom>
            </p:spPr>
          </p:pic>
          <p:sp>
            <p:nvSpPr>
              <p:cNvPr id="11" name="Rectangle 10">
                <a:extLst>
                  <a:ext uri="{FF2B5EF4-FFF2-40B4-BE49-F238E27FC236}">
                    <a16:creationId xmlns:a16="http://schemas.microsoft.com/office/drawing/2014/main" id="{C4670340-9417-E13B-DD44-07E336B729AC}"/>
                  </a:ext>
                </a:extLst>
              </p:cNvPr>
              <p:cNvSpPr/>
              <p:nvPr/>
            </p:nvSpPr>
            <p:spPr>
              <a:xfrm>
                <a:off x="5879886" y="2005518"/>
                <a:ext cx="1797876" cy="461665"/>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Aggregate Your Data &amp; Context</a:t>
                </a:r>
              </a:p>
            </p:txBody>
          </p:sp>
        </p:grpSp>
        <p:sp>
          <p:nvSpPr>
            <p:cNvPr id="32" name="Rectangle 31">
              <a:extLst>
                <a:ext uri="{FF2B5EF4-FFF2-40B4-BE49-F238E27FC236}">
                  <a16:creationId xmlns:a16="http://schemas.microsoft.com/office/drawing/2014/main" id="{A57EA380-20C6-37CB-5DD9-8FF8E1B8F119}"/>
                </a:ext>
              </a:extLst>
            </p:cNvPr>
            <p:cNvSpPr/>
            <p:nvPr/>
          </p:nvSpPr>
          <p:spPr>
            <a:xfrm>
              <a:off x="5267113" y="2548010"/>
              <a:ext cx="1653554" cy="1538883"/>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Chunk Data using</a:t>
              </a:r>
              <a:r>
                <a:rPr lang="en-IN" sz="1200" b="1" kern="0" dirty="0">
                  <a:solidFill>
                    <a:prstClr val="black">
                      <a:lumMod val="85000"/>
                      <a:lumOff val="15000"/>
                    </a:prstClr>
                  </a:solidFill>
                  <a:latin typeface="Poppins"/>
                </a:rPr>
                <a:t> w</a:t>
              </a:r>
              <a:r>
                <a:rPr kumimoji="0" lang="en-IN" sz="1200" b="1" i="0" u="none" strike="noStrike" kern="0" cap="none" spc="0" normalizeH="0" baseline="0" noProof="0" dirty="0" err="1">
                  <a:ln>
                    <a:noFill/>
                  </a:ln>
                  <a:solidFill>
                    <a:prstClr val="black">
                      <a:lumMod val="85000"/>
                      <a:lumOff val="15000"/>
                    </a:prstClr>
                  </a:solidFill>
                  <a:effectLst/>
                  <a:uLnTx/>
                  <a:uFillTx/>
                  <a:latin typeface="Poppins"/>
                  <a:ea typeface="+mn-ea"/>
                  <a:cs typeface="+mn-cs"/>
                </a:rPr>
                <a:t>indow</a:t>
              </a: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 &amp; </a:t>
              </a:r>
              <a:r>
                <a:rPr lang="en-IN" sz="1200" b="1" kern="0" dirty="0">
                  <a:solidFill>
                    <a:prstClr val="black">
                      <a:lumMod val="85000"/>
                      <a:lumOff val="15000"/>
                    </a:prstClr>
                  </a:solidFill>
                  <a:latin typeface="Poppins"/>
                </a:rPr>
                <a:t>s</a:t>
              </a:r>
              <a:r>
                <a:rPr kumimoji="0" lang="en-IN" sz="1200" b="1" i="0" u="none" strike="noStrike" kern="0" cap="none" spc="0" normalizeH="0" baseline="0" noProof="0" dirty="0" err="1">
                  <a:ln>
                    <a:noFill/>
                  </a:ln>
                  <a:solidFill>
                    <a:prstClr val="black">
                      <a:lumMod val="85000"/>
                      <a:lumOff val="15000"/>
                    </a:prstClr>
                  </a:solidFill>
                  <a:effectLst/>
                  <a:uLnTx/>
                  <a:uFillTx/>
                  <a:latin typeface="Poppins"/>
                  <a:ea typeface="+mn-ea"/>
                  <a:cs typeface="+mn-cs"/>
                </a:rPr>
                <a:t>tride</a:t>
              </a: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 (Overlap)</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Embeddings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Vector Database</a:t>
              </a:r>
              <a:endParaRPr kumimoji="0" lang="en-IN" sz="1200" b="0" i="0" u="none" strike="noStrike" kern="0" cap="none" spc="0" normalizeH="0" baseline="0" noProof="0" dirty="0">
                <a:ln>
                  <a:noFill/>
                </a:ln>
                <a:solidFill>
                  <a:prstClr val="black">
                    <a:lumMod val="85000"/>
                    <a:lumOff val="15000"/>
                  </a:prstClr>
                </a:solidFill>
                <a:effectLst/>
                <a:uLnTx/>
                <a:uFillTx/>
                <a:latin typeface="Poppins"/>
                <a:ea typeface="+mn-ea"/>
                <a:cs typeface="+mn-cs"/>
              </a:endParaRPr>
            </a:p>
          </p:txBody>
        </p:sp>
      </p:grpSp>
      <p:grpSp>
        <p:nvGrpSpPr>
          <p:cNvPr id="40" name="Group 39">
            <a:extLst>
              <a:ext uri="{FF2B5EF4-FFF2-40B4-BE49-F238E27FC236}">
                <a16:creationId xmlns:a16="http://schemas.microsoft.com/office/drawing/2014/main" id="{7A5D9FCE-9E98-4092-43FC-7A04BE1B2640}"/>
              </a:ext>
            </a:extLst>
          </p:cNvPr>
          <p:cNvGrpSpPr/>
          <p:nvPr/>
        </p:nvGrpSpPr>
        <p:grpSpPr>
          <a:xfrm>
            <a:off x="6784704" y="1453631"/>
            <a:ext cx="1805802" cy="3668741"/>
            <a:chOff x="6760493" y="1466630"/>
            <a:chExt cx="1805802" cy="3668741"/>
          </a:xfrm>
        </p:grpSpPr>
        <p:grpSp>
          <p:nvGrpSpPr>
            <p:cNvPr id="27" name="Group 26">
              <a:extLst>
                <a:ext uri="{FF2B5EF4-FFF2-40B4-BE49-F238E27FC236}">
                  <a16:creationId xmlns:a16="http://schemas.microsoft.com/office/drawing/2014/main" id="{2CD94570-942C-8E99-620C-9CC534806843}"/>
                </a:ext>
              </a:extLst>
            </p:cNvPr>
            <p:cNvGrpSpPr/>
            <p:nvPr/>
          </p:nvGrpSpPr>
          <p:grpSpPr>
            <a:xfrm>
              <a:off x="6760493" y="1466630"/>
              <a:ext cx="1789951" cy="1000553"/>
              <a:chOff x="7244383" y="1466630"/>
              <a:chExt cx="1789951" cy="1000553"/>
            </a:xfrm>
          </p:grpSpPr>
          <p:sp>
            <p:nvSpPr>
              <p:cNvPr id="13" name="Rectangle 12">
                <a:extLst>
                  <a:ext uri="{FF2B5EF4-FFF2-40B4-BE49-F238E27FC236}">
                    <a16:creationId xmlns:a16="http://schemas.microsoft.com/office/drawing/2014/main" id="{CC80B499-A3F6-F4A1-9295-A1270E62273C}"/>
                  </a:ext>
                </a:extLst>
              </p:cNvPr>
              <p:cNvSpPr/>
              <p:nvPr/>
            </p:nvSpPr>
            <p:spPr>
              <a:xfrm>
                <a:off x="7244383" y="2005518"/>
                <a:ext cx="1789951" cy="461665"/>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Generate Your Response</a:t>
                </a:r>
              </a:p>
            </p:txBody>
          </p:sp>
          <p:pic>
            <p:nvPicPr>
              <p:cNvPr id="14" name="Picture 13" descr="A blue line with a star and a star&#10;&#10;Description automatically generated">
                <a:extLst>
                  <a:ext uri="{FF2B5EF4-FFF2-40B4-BE49-F238E27FC236}">
                    <a16:creationId xmlns:a16="http://schemas.microsoft.com/office/drawing/2014/main" id="{8A325E97-F5A0-EAFA-8AA2-09A70EBDDD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909533" y="1466630"/>
                <a:ext cx="512064" cy="512064"/>
              </a:xfrm>
              <a:prstGeom prst="rect">
                <a:avLst/>
              </a:prstGeom>
            </p:spPr>
          </p:pic>
        </p:grpSp>
        <p:sp>
          <p:nvSpPr>
            <p:cNvPr id="33" name="Rectangle 32">
              <a:extLst>
                <a:ext uri="{FF2B5EF4-FFF2-40B4-BE49-F238E27FC236}">
                  <a16:creationId xmlns:a16="http://schemas.microsoft.com/office/drawing/2014/main" id="{3DD3D64C-1F10-7C22-378E-B2AEB1DFB423}"/>
                </a:ext>
              </a:extLst>
            </p:cNvPr>
            <p:cNvSpPr/>
            <p:nvPr/>
          </p:nvSpPr>
          <p:spPr>
            <a:xfrm>
              <a:off x="6912741" y="2548010"/>
              <a:ext cx="1653554" cy="2587361"/>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Generate &amp; Personalize Your Response</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Generate any multi-modal deliverables</a:t>
              </a:r>
              <a:b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br>
              <a:r>
                <a:rPr kumimoji="0" lang="en-IN" sz="1200" b="0" i="0" u="none" strike="noStrike" kern="0" cap="none" spc="0" normalizeH="0" baseline="0" noProof="0" dirty="0">
                  <a:ln>
                    <a:noFill/>
                  </a:ln>
                  <a:solidFill>
                    <a:prstClr val="black">
                      <a:lumMod val="85000"/>
                      <a:lumOff val="15000"/>
                    </a:prstClr>
                  </a:solidFill>
                  <a:effectLst/>
                  <a:uLnTx/>
                  <a:uFillTx/>
                  <a:latin typeface="Poppins"/>
                  <a:ea typeface="+mn-ea"/>
                  <a:cs typeface="+mn-cs"/>
                </a:rPr>
                <a:t>(if needed)</a:t>
              </a:r>
              <a:endPar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Consolidate Your Response</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Provide source references for transparency</a:t>
              </a:r>
              <a:b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br>
              <a:r>
                <a:rPr kumimoji="0" lang="en-US" sz="1200" b="0" i="0" u="none" strike="noStrike" kern="0" cap="none" spc="0" normalizeH="0" baseline="0" noProof="0" dirty="0">
                  <a:ln>
                    <a:noFill/>
                  </a:ln>
                  <a:solidFill>
                    <a:prstClr val="black">
                      <a:lumMod val="85000"/>
                      <a:lumOff val="15000"/>
                    </a:prstClr>
                  </a:solidFill>
                  <a:effectLst/>
                  <a:uLnTx/>
                  <a:uFillTx/>
                  <a:latin typeface="Poppins"/>
                  <a:ea typeface="+mn-ea"/>
                  <a:cs typeface="+mn-cs"/>
                </a:rPr>
                <a:t>(if in scope)</a:t>
              </a:r>
              <a:endParaRPr kumimoji="0" lang="en-IN" sz="1200" b="0" i="0" u="none" strike="noStrike" kern="0" cap="none" spc="0" normalizeH="0" baseline="0" noProof="0" dirty="0">
                <a:ln>
                  <a:noFill/>
                </a:ln>
                <a:solidFill>
                  <a:prstClr val="black">
                    <a:lumMod val="85000"/>
                    <a:lumOff val="15000"/>
                  </a:prstClr>
                </a:solidFill>
                <a:effectLst/>
                <a:uLnTx/>
                <a:uFillTx/>
                <a:latin typeface="Poppins"/>
                <a:ea typeface="+mn-ea"/>
                <a:cs typeface="+mn-cs"/>
              </a:endParaRPr>
            </a:p>
          </p:txBody>
        </p:sp>
      </p:grpSp>
      <p:grpSp>
        <p:nvGrpSpPr>
          <p:cNvPr id="41" name="Group 40">
            <a:extLst>
              <a:ext uri="{FF2B5EF4-FFF2-40B4-BE49-F238E27FC236}">
                <a16:creationId xmlns:a16="http://schemas.microsoft.com/office/drawing/2014/main" id="{6272EC02-2700-83CB-DD4C-6428C35D1B02}"/>
              </a:ext>
            </a:extLst>
          </p:cNvPr>
          <p:cNvGrpSpPr/>
          <p:nvPr/>
        </p:nvGrpSpPr>
        <p:grpSpPr>
          <a:xfrm>
            <a:off x="8578269" y="1453631"/>
            <a:ext cx="1750640" cy="3625408"/>
            <a:chOff x="8550444" y="1466630"/>
            <a:chExt cx="1750640" cy="3625408"/>
          </a:xfrm>
        </p:grpSpPr>
        <p:grpSp>
          <p:nvGrpSpPr>
            <p:cNvPr id="28" name="Group 27">
              <a:extLst>
                <a:ext uri="{FF2B5EF4-FFF2-40B4-BE49-F238E27FC236}">
                  <a16:creationId xmlns:a16="http://schemas.microsoft.com/office/drawing/2014/main" id="{DB6003C0-7AB8-9CEB-8BE1-30FFD1C91492}"/>
                </a:ext>
              </a:extLst>
            </p:cNvPr>
            <p:cNvGrpSpPr/>
            <p:nvPr/>
          </p:nvGrpSpPr>
          <p:grpSpPr>
            <a:xfrm>
              <a:off x="8550444" y="1466630"/>
              <a:ext cx="1537869" cy="1000553"/>
              <a:chOff x="8600966" y="1466630"/>
              <a:chExt cx="1537869" cy="1000553"/>
            </a:xfrm>
          </p:grpSpPr>
          <p:sp>
            <p:nvSpPr>
              <p:cNvPr id="16" name="Rectangle 15">
                <a:extLst>
                  <a:ext uri="{FF2B5EF4-FFF2-40B4-BE49-F238E27FC236}">
                    <a16:creationId xmlns:a16="http://schemas.microsoft.com/office/drawing/2014/main" id="{80B30199-29EC-1ADA-96E5-7D4BAC01CA5F}"/>
                  </a:ext>
                </a:extLst>
              </p:cNvPr>
              <p:cNvSpPr/>
              <p:nvPr/>
            </p:nvSpPr>
            <p:spPr>
              <a:xfrm>
                <a:off x="8600966" y="2005518"/>
                <a:ext cx="1537869" cy="461665"/>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RAI</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Filters</a:t>
                </a:r>
              </a:p>
            </p:txBody>
          </p:sp>
          <p:pic>
            <p:nvPicPr>
              <p:cNvPr id="17" name="Picture 16" descr="A blue checklist with check boxes and a check mark&#10;&#10;Description automatically generated">
                <a:extLst>
                  <a:ext uri="{FF2B5EF4-FFF2-40B4-BE49-F238E27FC236}">
                    <a16:creationId xmlns:a16="http://schemas.microsoft.com/office/drawing/2014/main" id="{AE645147-914D-6E65-583E-DFF0D5C2814F}"/>
                  </a:ext>
                </a:extLst>
              </p:cNvPr>
              <p:cNvPicPr>
                <a:picLocks noChangeAspect="1"/>
              </p:cNvPicPr>
              <p:nvPr/>
            </p:nvPicPr>
            <p:blipFill>
              <a:blip r:embed="rId7">
                <a:duotone>
                  <a:prstClr val="black"/>
                  <a:schemeClr val="accent1">
                    <a:tint val="45000"/>
                    <a:satMod val="400000"/>
                  </a:schemeClr>
                </a:duotone>
                <a:extLst>
                  <a:ext uri="{28A0092B-C50C-407E-A947-70E740481C1C}">
                    <a14:useLocalDpi xmlns:a14="http://schemas.microsoft.com/office/drawing/2010/main" val="0"/>
                  </a:ext>
                </a:extLst>
              </a:blip>
              <a:srcRect l="12178" t="7672" r="10871" b="9397"/>
              <a:stretch/>
            </p:blipFill>
            <p:spPr>
              <a:xfrm>
                <a:off x="9113549" y="1466630"/>
                <a:ext cx="512701" cy="512064"/>
              </a:xfrm>
              <a:prstGeom prst="rect">
                <a:avLst/>
              </a:prstGeom>
            </p:spPr>
          </p:pic>
        </p:grpSp>
        <p:sp>
          <p:nvSpPr>
            <p:cNvPr id="34" name="Rectangle 33">
              <a:extLst>
                <a:ext uri="{FF2B5EF4-FFF2-40B4-BE49-F238E27FC236}">
                  <a16:creationId xmlns:a16="http://schemas.microsoft.com/office/drawing/2014/main" id="{47F6694F-3EBB-917F-EB66-3C02CC37476E}"/>
                </a:ext>
              </a:extLst>
            </p:cNvPr>
            <p:cNvSpPr/>
            <p:nvPr/>
          </p:nvSpPr>
          <p:spPr>
            <a:xfrm>
              <a:off x="8550444" y="2548010"/>
              <a:ext cx="1750640" cy="2544028"/>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Check for Hallucination</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Check for Bias</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Filter for Privacy &amp; Sensitive Information</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Correct for Grammar &amp; Spelling</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Align with User Sentiment and Context</a:t>
              </a:r>
            </a:p>
          </p:txBody>
        </p:sp>
      </p:grpSp>
      <p:grpSp>
        <p:nvGrpSpPr>
          <p:cNvPr id="42" name="Group 41">
            <a:extLst>
              <a:ext uri="{FF2B5EF4-FFF2-40B4-BE49-F238E27FC236}">
                <a16:creationId xmlns:a16="http://schemas.microsoft.com/office/drawing/2014/main" id="{9E2760E1-C88A-5B94-AC79-F362EA4DBF90}"/>
              </a:ext>
            </a:extLst>
          </p:cNvPr>
          <p:cNvGrpSpPr/>
          <p:nvPr/>
        </p:nvGrpSpPr>
        <p:grpSpPr>
          <a:xfrm>
            <a:off x="10316674" y="1453631"/>
            <a:ext cx="1542203" cy="3725386"/>
            <a:chOff x="10199664" y="1466630"/>
            <a:chExt cx="1542203" cy="3725386"/>
          </a:xfrm>
        </p:grpSpPr>
        <p:grpSp>
          <p:nvGrpSpPr>
            <p:cNvPr id="29" name="Group 28">
              <a:extLst>
                <a:ext uri="{FF2B5EF4-FFF2-40B4-BE49-F238E27FC236}">
                  <a16:creationId xmlns:a16="http://schemas.microsoft.com/office/drawing/2014/main" id="{4007A5B0-EA24-0680-0AE4-B8B05BD098D7}"/>
                </a:ext>
              </a:extLst>
            </p:cNvPr>
            <p:cNvGrpSpPr/>
            <p:nvPr/>
          </p:nvGrpSpPr>
          <p:grpSpPr>
            <a:xfrm>
              <a:off x="10203998" y="1466630"/>
              <a:ext cx="1537869" cy="1000553"/>
              <a:chOff x="9865971" y="1466630"/>
              <a:chExt cx="1537869" cy="1000553"/>
            </a:xfrm>
          </p:grpSpPr>
          <p:pic>
            <p:nvPicPr>
              <p:cNvPr id="18" name="Picture 17" descr="A blue line drawing of a chat bubble&#10;&#10;Description automatically generated">
                <a:extLst>
                  <a:ext uri="{FF2B5EF4-FFF2-40B4-BE49-F238E27FC236}">
                    <a16:creationId xmlns:a16="http://schemas.microsoft.com/office/drawing/2014/main" id="{2AA4754B-0796-408D-F427-473112FC4005}"/>
                  </a:ext>
                </a:extLst>
              </p:cNvPr>
              <p:cNvPicPr>
                <a:picLocks noChangeAspect="1"/>
              </p:cNvPicPr>
              <p:nvPr/>
            </p:nvPicPr>
            <p:blipFill>
              <a:blip r:embed="rId8">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10378556" y="1466630"/>
                <a:ext cx="512064" cy="512064"/>
              </a:xfrm>
              <a:prstGeom prst="rect">
                <a:avLst/>
              </a:prstGeom>
            </p:spPr>
          </p:pic>
          <p:sp>
            <p:nvSpPr>
              <p:cNvPr id="19" name="Rectangle 18">
                <a:extLst>
                  <a:ext uri="{FF2B5EF4-FFF2-40B4-BE49-F238E27FC236}">
                    <a16:creationId xmlns:a16="http://schemas.microsoft.com/office/drawing/2014/main" id="{6CF3044F-E826-785E-F0B4-0F9A329CBC11}"/>
                  </a:ext>
                </a:extLst>
              </p:cNvPr>
              <p:cNvSpPr/>
              <p:nvPr/>
            </p:nvSpPr>
            <p:spPr>
              <a:xfrm>
                <a:off x="9865971" y="2005518"/>
                <a:ext cx="1537869" cy="461665"/>
              </a:xfrm>
              <a:prstGeom prst="rect">
                <a:avLst/>
              </a:prstGeom>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User</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Response</a:t>
                </a:r>
              </a:p>
            </p:txBody>
          </p:sp>
        </p:grpSp>
        <p:sp>
          <p:nvSpPr>
            <p:cNvPr id="35" name="Rectangle 34">
              <a:extLst>
                <a:ext uri="{FF2B5EF4-FFF2-40B4-BE49-F238E27FC236}">
                  <a16:creationId xmlns:a16="http://schemas.microsoft.com/office/drawing/2014/main" id="{CDA0E6BD-E431-6EB2-FD16-9D2F1F11CD59}"/>
                </a:ext>
              </a:extLst>
            </p:cNvPr>
            <p:cNvSpPr/>
            <p:nvPr/>
          </p:nvSpPr>
          <p:spPr>
            <a:xfrm>
              <a:off x="10199664" y="2548010"/>
              <a:ext cx="1537870" cy="2644006"/>
            </a:xfrm>
            <a:prstGeom prst="rect">
              <a:avLst/>
            </a:prstGeom>
          </p:spPr>
          <p:txBody>
            <a:bodyPr wrap="square" anchor="t" anchorCtr="0">
              <a:noAutofit/>
            </a:bodyPr>
            <a:lstStyle/>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Format &amp; Structure Your Response</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Deliver Multi-Modal content</a:t>
              </a: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Optimize for User Platform</a:t>
              </a:r>
              <a:endPar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Ensure Accessibility</a:t>
              </a:r>
              <a:endParaRPr kumimoji="0" lang="en-IN" sz="1200" b="1" i="0" u="none" strike="noStrike" kern="0" cap="none" spc="0" normalizeH="0" baseline="0" noProof="0" dirty="0">
                <a:ln>
                  <a:noFill/>
                </a:ln>
                <a:solidFill>
                  <a:prstClr val="black">
                    <a:lumMod val="85000"/>
                    <a:lumOff val="15000"/>
                  </a:prstClr>
                </a:solidFill>
                <a:effectLst/>
                <a:uLnTx/>
                <a:uFillTx/>
                <a:latin typeface="Poppins"/>
                <a:ea typeface="+mn-ea"/>
                <a:cs typeface="+mn-cs"/>
              </a:endParaRPr>
            </a:p>
            <a:p>
              <a:pPr marL="171450" marR="0" lvl="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t>Capture User Feedback</a:t>
              </a:r>
              <a:br>
                <a:rPr kumimoji="0" lang="en-US" sz="1200" b="1" i="0" u="none" strike="noStrike" kern="0" cap="none" spc="0" normalizeH="0" baseline="0" noProof="0" dirty="0">
                  <a:ln>
                    <a:noFill/>
                  </a:ln>
                  <a:solidFill>
                    <a:prstClr val="black">
                      <a:lumMod val="85000"/>
                      <a:lumOff val="15000"/>
                    </a:prstClr>
                  </a:solidFill>
                  <a:effectLst/>
                  <a:uLnTx/>
                  <a:uFillTx/>
                  <a:latin typeface="Poppins"/>
                  <a:ea typeface="+mn-ea"/>
                  <a:cs typeface="+mn-cs"/>
                </a:rPr>
              </a:br>
              <a:r>
                <a:rPr kumimoji="0" lang="en-US" sz="1200" b="0" i="0" u="none" strike="noStrike" kern="0" cap="none" spc="0" normalizeH="0" baseline="0" noProof="0" dirty="0">
                  <a:ln>
                    <a:noFill/>
                  </a:ln>
                  <a:solidFill>
                    <a:prstClr val="black">
                      <a:lumMod val="85000"/>
                      <a:lumOff val="15000"/>
                    </a:prstClr>
                  </a:solidFill>
                  <a:effectLst/>
                  <a:uLnTx/>
                  <a:uFillTx/>
                  <a:latin typeface="Poppins"/>
                  <a:ea typeface="+mn-ea"/>
                  <a:cs typeface="+mn-cs"/>
                </a:rPr>
                <a:t>(if provided)</a:t>
              </a:r>
              <a:endParaRPr kumimoji="0" lang="en-IN" sz="1200" b="0" i="0" u="none" strike="noStrike" kern="0" cap="none" spc="0" normalizeH="0" baseline="0" noProof="0" dirty="0">
                <a:ln>
                  <a:noFill/>
                </a:ln>
                <a:solidFill>
                  <a:prstClr val="black">
                    <a:lumMod val="85000"/>
                    <a:lumOff val="15000"/>
                  </a:prstClr>
                </a:solidFill>
                <a:effectLst/>
                <a:uLnTx/>
                <a:uFillTx/>
                <a:latin typeface="Poppins"/>
                <a:ea typeface="+mn-ea"/>
                <a:cs typeface="+mn-cs"/>
              </a:endParaRPr>
            </a:p>
          </p:txBody>
        </p:sp>
      </p:grpSp>
      <p:grpSp>
        <p:nvGrpSpPr>
          <p:cNvPr id="44" name="Group 43">
            <a:extLst>
              <a:ext uri="{FF2B5EF4-FFF2-40B4-BE49-F238E27FC236}">
                <a16:creationId xmlns:a16="http://schemas.microsoft.com/office/drawing/2014/main" id="{F1CDC3EF-5093-60D5-3FB7-932CBB12A94D}"/>
              </a:ext>
            </a:extLst>
          </p:cNvPr>
          <p:cNvGrpSpPr/>
          <p:nvPr/>
        </p:nvGrpSpPr>
        <p:grpSpPr>
          <a:xfrm>
            <a:off x="346692" y="5454238"/>
            <a:ext cx="11332493" cy="276999"/>
            <a:chOff x="346692" y="5363229"/>
            <a:chExt cx="11332493" cy="276999"/>
          </a:xfrm>
        </p:grpSpPr>
        <p:cxnSp>
          <p:nvCxnSpPr>
            <p:cNvPr id="12" name="Straight Arrow Connector 11">
              <a:extLst>
                <a:ext uri="{FF2B5EF4-FFF2-40B4-BE49-F238E27FC236}">
                  <a16:creationId xmlns:a16="http://schemas.microsoft.com/office/drawing/2014/main" id="{0C400ADB-594D-0CCE-21D7-BF7E8CDFEBAD}"/>
                </a:ext>
              </a:extLst>
            </p:cNvPr>
            <p:cNvCxnSpPr>
              <a:cxnSpLocks/>
            </p:cNvCxnSpPr>
            <p:nvPr/>
          </p:nvCxnSpPr>
          <p:spPr>
            <a:xfrm>
              <a:off x="346692" y="5501728"/>
              <a:ext cx="11332493" cy="0"/>
            </a:xfrm>
            <a:prstGeom prst="straightConnector1">
              <a:avLst/>
            </a:prstGeom>
            <a:ln w="12700">
              <a:solidFill>
                <a:schemeClr val="bg1">
                  <a:lumMod val="5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77D569F-EF57-83AC-30FE-F10FB8824B99}"/>
                </a:ext>
              </a:extLst>
            </p:cNvPr>
            <p:cNvSpPr/>
            <p:nvPr/>
          </p:nvSpPr>
          <p:spPr>
            <a:xfrm>
              <a:off x="4270435" y="5363229"/>
              <a:ext cx="3485007" cy="276999"/>
            </a:xfrm>
            <a:prstGeom prst="rect">
              <a:avLst/>
            </a:prstGeom>
            <a:solidFill>
              <a:srgbClr val="F6F6F6"/>
            </a:solidFill>
          </p:spPr>
          <p:txBody>
            <a:bodyPr wrap="square" anchor="ctr">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1200" b="1" i="0" u="none" strike="noStrike" kern="0" cap="none" spc="0" normalizeH="0" baseline="0" noProof="0" dirty="0">
                  <a:ln>
                    <a:noFill/>
                  </a:ln>
                  <a:solidFill>
                    <a:srgbClr val="002060"/>
                  </a:solidFill>
                  <a:effectLst/>
                  <a:uLnTx/>
                  <a:uFillTx/>
                  <a:latin typeface="Poppins"/>
                  <a:ea typeface="+mn-ea"/>
                  <a:cs typeface="+mn-cs"/>
                </a:rPr>
                <a:t>Capture &amp; Action Key Metrics &amp; Insights</a:t>
              </a:r>
            </a:p>
          </p:txBody>
        </p:sp>
      </p:grpSp>
      <p:sp>
        <p:nvSpPr>
          <p:cNvPr id="8" name="Rectangle 7">
            <a:extLst>
              <a:ext uri="{FF2B5EF4-FFF2-40B4-BE49-F238E27FC236}">
                <a16:creationId xmlns:a16="http://schemas.microsoft.com/office/drawing/2014/main" id="{F03DA9BD-96E8-60C3-654C-059EEED62931}"/>
              </a:ext>
            </a:extLst>
          </p:cNvPr>
          <p:cNvSpPr/>
          <p:nvPr/>
        </p:nvSpPr>
        <p:spPr>
          <a:xfrm>
            <a:off x="67188" y="1293538"/>
            <a:ext cx="1637703" cy="3941060"/>
          </a:xfrm>
          <a:prstGeom prst="rect">
            <a:avLst/>
          </a:prstGeom>
          <a:solidFill>
            <a:schemeClr val="bg2">
              <a:lumMod val="9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D98444-B64C-8567-3066-F147A750E1B5}"/>
              </a:ext>
            </a:extLst>
          </p:cNvPr>
          <p:cNvSpPr/>
          <p:nvPr/>
        </p:nvSpPr>
        <p:spPr>
          <a:xfrm>
            <a:off x="1718411" y="1293538"/>
            <a:ext cx="1637703" cy="3941060"/>
          </a:xfrm>
          <a:prstGeom prst="rect">
            <a:avLst/>
          </a:prstGeom>
          <a:solidFill>
            <a:schemeClr val="bg2">
              <a:lumMod val="9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FECF00F-3A9C-7218-8DB4-7BCBA94B0E48}"/>
              </a:ext>
            </a:extLst>
          </p:cNvPr>
          <p:cNvSpPr/>
          <p:nvPr/>
        </p:nvSpPr>
        <p:spPr>
          <a:xfrm>
            <a:off x="3409905" y="1305786"/>
            <a:ext cx="1637703" cy="3941060"/>
          </a:xfrm>
          <a:prstGeom prst="rect">
            <a:avLst/>
          </a:prstGeom>
          <a:solidFill>
            <a:schemeClr val="bg2">
              <a:lumMod val="9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3E1CA5B-1164-951F-9BE9-F897610F0B7F}"/>
              </a:ext>
            </a:extLst>
          </p:cNvPr>
          <p:cNvSpPr/>
          <p:nvPr/>
        </p:nvSpPr>
        <p:spPr>
          <a:xfrm>
            <a:off x="6789015" y="1333922"/>
            <a:ext cx="1637703" cy="3941060"/>
          </a:xfrm>
          <a:prstGeom prst="rect">
            <a:avLst/>
          </a:prstGeom>
          <a:solidFill>
            <a:schemeClr val="bg2">
              <a:lumMod val="9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EF0ECD8E-27D6-F0F8-24AF-591C67BD5748}"/>
              </a:ext>
            </a:extLst>
          </p:cNvPr>
          <p:cNvSpPr/>
          <p:nvPr/>
        </p:nvSpPr>
        <p:spPr>
          <a:xfrm>
            <a:off x="8506381" y="1333922"/>
            <a:ext cx="1637703" cy="3941060"/>
          </a:xfrm>
          <a:prstGeom prst="rect">
            <a:avLst/>
          </a:prstGeom>
          <a:solidFill>
            <a:schemeClr val="bg2">
              <a:lumMod val="9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EF40282-3007-EF68-80AB-C0EFD39D1AC8}"/>
              </a:ext>
            </a:extLst>
          </p:cNvPr>
          <p:cNvSpPr/>
          <p:nvPr/>
        </p:nvSpPr>
        <p:spPr>
          <a:xfrm>
            <a:off x="10231823" y="1340215"/>
            <a:ext cx="1637703" cy="3941060"/>
          </a:xfrm>
          <a:prstGeom prst="rect">
            <a:avLst/>
          </a:prstGeom>
          <a:solidFill>
            <a:schemeClr val="bg2">
              <a:lumMod val="90000"/>
              <a:alpha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65055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0" grpId="0" animBg="1"/>
      <p:bldP spid="43"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BF11D87-5EC8-9361-7B82-9E55DEEB4A57}"/>
              </a:ext>
            </a:extLst>
          </p:cNvPr>
          <p:cNvSpPr>
            <a:spLocks noGrp="1"/>
          </p:cNvSpPr>
          <p:nvPr>
            <p:ph type="title"/>
          </p:nvPr>
        </p:nvSpPr>
        <p:spPr/>
        <p:txBody>
          <a:bodyPr/>
          <a:lstStyle/>
          <a:p>
            <a:r>
              <a:rPr lang="en-US" dirty="0"/>
              <a:t>LangChain Framework for Data Ingestion</a:t>
            </a:r>
          </a:p>
        </p:txBody>
      </p:sp>
      <p:sp>
        <p:nvSpPr>
          <p:cNvPr id="2" name="Text Placeholder 1">
            <a:extLst>
              <a:ext uri="{FF2B5EF4-FFF2-40B4-BE49-F238E27FC236}">
                <a16:creationId xmlns:a16="http://schemas.microsoft.com/office/drawing/2014/main" id="{AC417025-4FF5-6215-E7FD-9F69BE1C09C7}"/>
              </a:ext>
            </a:extLst>
          </p:cNvPr>
          <p:cNvSpPr>
            <a:spLocks noGrp="1"/>
          </p:cNvSpPr>
          <p:nvPr>
            <p:ph idx="1"/>
          </p:nvPr>
        </p:nvSpPr>
        <p:spPr/>
        <p:txBody>
          <a:bodyPr/>
          <a:lstStyle/>
          <a:p>
            <a:r>
              <a:rPr lang="en-US" dirty="0">
                <a:hlinkClick r:id="rId2">
                  <a:extLst>
                    <a:ext uri="{A12FA001-AC4F-418D-AE19-62706E023703}">
                      <ahyp:hlinkClr xmlns:ahyp="http://schemas.microsoft.com/office/drawing/2018/hyperlinkcolor" val="tx"/>
                    </a:ext>
                  </a:extLst>
                </a:hlinkClick>
              </a:rPr>
              <a:t>LangChain Document Loaders</a:t>
            </a:r>
            <a:endParaRPr lang="en-US" dirty="0"/>
          </a:p>
          <a:p>
            <a:endParaRPr lang="en-US" dirty="0"/>
          </a:p>
        </p:txBody>
      </p:sp>
      <p:sp>
        <p:nvSpPr>
          <p:cNvPr id="3" name="Text Placeholder 2">
            <a:extLst>
              <a:ext uri="{FF2B5EF4-FFF2-40B4-BE49-F238E27FC236}">
                <a16:creationId xmlns:a16="http://schemas.microsoft.com/office/drawing/2014/main" id="{C3FB254D-4865-0394-FA1C-443534B0FC1A}"/>
              </a:ext>
            </a:extLst>
          </p:cNvPr>
          <p:cNvSpPr>
            <a:spLocks noGrp="1"/>
          </p:cNvSpPr>
          <p:nvPr>
            <p:ph type="body" sz="quarter" idx="4294967295"/>
          </p:nvPr>
        </p:nvSpPr>
        <p:spPr>
          <a:xfrm>
            <a:off x="457200" y="1868146"/>
            <a:ext cx="4440237" cy="1084262"/>
          </a:xfrm>
        </p:spPr>
        <p:txBody>
          <a:bodyPr/>
          <a:lstStyle/>
          <a:p>
            <a:r>
              <a:rPr lang="en-US" dirty="0">
                <a:hlinkClick r:id="rId3">
                  <a:extLst>
                    <a:ext uri="{A12FA001-AC4F-418D-AE19-62706E023703}">
                      <ahyp:hlinkClr xmlns:ahyp="http://schemas.microsoft.com/office/drawing/2018/hyperlinkcolor" val="tx"/>
                    </a:ext>
                  </a:extLst>
                </a:hlinkClick>
              </a:rPr>
              <a:t>LangChain Embedding Models</a:t>
            </a:r>
            <a:endParaRPr lang="en-US" dirty="0"/>
          </a:p>
          <a:p>
            <a:endParaRPr lang="en-US" dirty="0"/>
          </a:p>
        </p:txBody>
      </p:sp>
      <p:sp>
        <p:nvSpPr>
          <p:cNvPr id="4" name="Text Placeholder 3">
            <a:extLst>
              <a:ext uri="{FF2B5EF4-FFF2-40B4-BE49-F238E27FC236}">
                <a16:creationId xmlns:a16="http://schemas.microsoft.com/office/drawing/2014/main" id="{BB3580E4-1EAF-4ABC-9104-732639190018}"/>
              </a:ext>
            </a:extLst>
          </p:cNvPr>
          <p:cNvSpPr>
            <a:spLocks noGrp="1"/>
          </p:cNvSpPr>
          <p:nvPr>
            <p:ph type="body" sz="quarter" idx="4294967295"/>
          </p:nvPr>
        </p:nvSpPr>
        <p:spPr>
          <a:xfrm>
            <a:off x="445939" y="2558926"/>
            <a:ext cx="4440237" cy="1084262"/>
          </a:xfrm>
        </p:spPr>
        <p:txBody>
          <a:bodyPr/>
          <a:lstStyle/>
          <a:p>
            <a:r>
              <a:rPr lang="en-US" dirty="0">
                <a:hlinkClick r:id="rId4">
                  <a:extLst>
                    <a:ext uri="{A12FA001-AC4F-418D-AE19-62706E023703}">
                      <ahyp:hlinkClr xmlns:ahyp="http://schemas.microsoft.com/office/drawing/2018/hyperlinkcolor" val="tx"/>
                    </a:ext>
                  </a:extLst>
                </a:hlinkClick>
              </a:rPr>
              <a:t>LangChain </a:t>
            </a:r>
            <a:r>
              <a:rPr lang="en-US" dirty="0" err="1">
                <a:hlinkClick r:id="rId4">
                  <a:extLst>
                    <a:ext uri="{A12FA001-AC4F-418D-AE19-62706E023703}">
                      <ahyp:hlinkClr xmlns:ahyp="http://schemas.microsoft.com/office/drawing/2018/hyperlinkcolor" val="tx"/>
                    </a:ext>
                  </a:extLst>
                </a:hlinkClick>
              </a:rPr>
              <a:t>Vectorstores</a:t>
            </a:r>
            <a:endParaRPr lang="en-US" dirty="0"/>
          </a:p>
          <a:p>
            <a:endParaRPr lang="en-US" dirty="0"/>
          </a:p>
        </p:txBody>
      </p:sp>
      <p:pic>
        <p:nvPicPr>
          <p:cNvPr id="6" name="Picture 5">
            <a:extLst>
              <a:ext uri="{FF2B5EF4-FFF2-40B4-BE49-F238E27FC236}">
                <a16:creationId xmlns:a16="http://schemas.microsoft.com/office/drawing/2014/main" id="{B95440E4-E0F9-B68E-E2F5-2A5157112748}"/>
              </a:ext>
            </a:extLst>
          </p:cNvPr>
          <p:cNvPicPr>
            <a:picLocks noChangeAspect="1"/>
          </p:cNvPicPr>
          <p:nvPr/>
        </p:nvPicPr>
        <p:blipFill>
          <a:blip r:embed="rId5"/>
          <a:stretch>
            <a:fillRect/>
          </a:stretch>
        </p:blipFill>
        <p:spPr>
          <a:xfrm>
            <a:off x="11478746" y="168928"/>
            <a:ext cx="512108" cy="512108"/>
          </a:xfrm>
          <a:prstGeom prst="rect">
            <a:avLst/>
          </a:prstGeom>
        </p:spPr>
      </p:pic>
    </p:spTree>
    <p:extLst>
      <p:ext uri="{BB962C8B-B14F-4D97-AF65-F5344CB8AC3E}">
        <p14:creationId xmlns:p14="http://schemas.microsoft.com/office/powerpoint/2010/main" val="1911266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55C24-DF30-0366-2481-6BAF0598E96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02FE0718-6547-5DE9-8E9E-FDC5AA720966}"/>
              </a:ext>
            </a:extLst>
          </p:cNvPr>
          <p:cNvSpPr>
            <a:spLocks noGrp="1"/>
          </p:cNvSpPr>
          <p:nvPr>
            <p:ph idx="1"/>
          </p:nvPr>
        </p:nvSpPr>
        <p:spPr>
          <a:xfrm>
            <a:off x="445939" y="3429000"/>
            <a:ext cx="11288861" cy="2747964"/>
          </a:xfrm>
        </p:spPr>
        <p:txBody>
          <a:bodyPr/>
          <a:lstStyle/>
          <a:p>
            <a:r>
              <a:rPr lang="en-US" dirty="0"/>
              <a:t>Semantic search, not keyword search …. Why do you care</a:t>
            </a:r>
          </a:p>
          <a:p>
            <a:endParaRPr lang="en-US" dirty="0"/>
          </a:p>
          <a:p>
            <a:r>
              <a:rPr lang="en-US" dirty="0"/>
              <a:t> Example search a </a:t>
            </a:r>
            <a:r>
              <a:rPr lang="en-US" dirty="0" err="1"/>
              <a:t>againt</a:t>
            </a:r>
            <a:r>
              <a:rPr lang="en-US" dirty="0"/>
              <a:t> vs semantics </a:t>
            </a:r>
            <a:r>
              <a:rPr lang="en-US" dirty="0" err="1"/>
              <a:t>seach</a:t>
            </a:r>
            <a:r>
              <a:rPr lang="en-US" dirty="0"/>
              <a:t>?? </a:t>
            </a:r>
          </a:p>
        </p:txBody>
      </p:sp>
      <p:sp>
        <p:nvSpPr>
          <p:cNvPr id="4" name="Date Placeholder 3">
            <a:extLst>
              <a:ext uri="{FF2B5EF4-FFF2-40B4-BE49-F238E27FC236}">
                <a16:creationId xmlns:a16="http://schemas.microsoft.com/office/drawing/2014/main" id="{12F7E081-BE8A-F891-8582-8FF53B9A019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9E3849EF-9D89-797F-6A0A-AE4EED7E943A}"/>
              </a:ext>
            </a:extLst>
          </p:cNvPr>
          <p:cNvSpPr>
            <a:spLocks noGrp="1"/>
          </p:cNvSpPr>
          <p:nvPr>
            <p:ph type="ftr" sz="quarter" idx="11"/>
          </p:nvPr>
        </p:nvSpPr>
        <p:spPr/>
        <p:txBody>
          <a:bodyPr/>
          <a:lstStyle/>
          <a:p>
            <a:r>
              <a:rPr lang="en-US"/>
              <a:t>Copyright © 2024 Accelerated Innovation Group. All rights reserved.</a:t>
            </a:r>
          </a:p>
        </p:txBody>
      </p:sp>
      <p:sp>
        <p:nvSpPr>
          <p:cNvPr id="6" name="Slide Number Placeholder 5">
            <a:extLst>
              <a:ext uri="{FF2B5EF4-FFF2-40B4-BE49-F238E27FC236}">
                <a16:creationId xmlns:a16="http://schemas.microsoft.com/office/drawing/2014/main" id="{73000920-6F7A-9C73-F640-B465D291944C}"/>
              </a:ext>
            </a:extLst>
          </p:cNvPr>
          <p:cNvSpPr>
            <a:spLocks noGrp="1"/>
          </p:cNvSpPr>
          <p:nvPr>
            <p:ph type="sldNum" sz="quarter" idx="12"/>
          </p:nvPr>
        </p:nvSpPr>
        <p:spPr/>
        <p:txBody>
          <a:bodyPr/>
          <a:lstStyle/>
          <a:p>
            <a:fld id="{56E42921-B966-4A62-852C-F7CA714BA7DB}" type="slidenum">
              <a:rPr lang="en-US" smtClean="0"/>
              <a:t>8</a:t>
            </a:fld>
            <a:endParaRPr lang="en-US"/>
          </a:p>
        </p:txBody>
      </p:sp>
      <p:sp>
        <p:nvSpPr>
          <p:cNvPr id="7" name="Content Placeholder 2">
            <a:extLst>
              <a:ext uri="{FF2B5EF4-FFF2-40B4-BE49-F238E27FC236}">
                <a16:creationId xmlns:a16="http://schemas.microsoft.com/office/drawing/2014/main" id="{1B552EA5-5B5E-998F-5B4F-B37F577EC42C}"/>
              </a:ext>
            </a:extLst>
          </p:cNvPr>
          <p:cNvSpPr txBox="1">
            <a:spLocks/>
          </p:cNvSpPr>
          <p:nvPr/>
        </p:nvSpPr>
        <p:spPr>
          <a:xfrm>
            <a:off x="598339" y="1287650"/>
            <a:ext cx="11288861" cy="2747964"/>
          </a:xfrm>
          <a:prstGeom prst="rect">
            <a:avLst/>
          </a:prstGeom>
        </p:spPr>
        <p:txBody>
          <a:bodyPr vert="horz" lIns="91440" tIns="45720" rIns="91440" bIns="45720" rtlCol="0">
            <a:normAutofit/>
          </a:bodyPr>
          <a:lstStyle>
            <a:lvl1pPr marL="284163" indent="-284163" algn="l" defTabSz="914400" rtl="0" eaLnBrk="1" latinLnBrk="0" hangingPunct="1">
              <a:lnSpc>
                <a:spcPct val="90000"/>
              </a:lnSpc>
              <a:spcBef>
                <a:spcPts val="1000"/>
              </a:spcBef>
              <a:buClr>
                <a:srgbClr val="0070C0"/>
              </a:buClr>
              <a:buFont typeface="Wingdings" panose="05000000000000000000" pitchFamily="2" charset="2"/>
              <a:buChar char="§"/>
              <a:defRPr sz="2000" kern="1200">
                <a:solidFill>
                  <a:schemeClr val="tx1"/>
                </a:solidFill>
                <a:latin typeface="+mn-lt"/>
                <a:ea typeface="+mn-ea"/>
                <a:cs typeface="+mn-cs"/>
              </a:defRPr>
            </a:lvl1pPr>
            <a:lvl2pPr marL="515938" indent="-230188" algn="l" defTabSz="914400" rtl="0" eaLnBrk="1" latinLnBrk="0" hangingPunct="1">
              <a:lnSpc>
                <a:spcPct val="90000"/>
              </a:lnSpc>
              <a:spcBef>
                <a:spcPts val="500"/>
              </a:spcBef>
              <a:buFont typeface="Poppins" panose="00000500000000000000" pitchFamily="2" charset="0"/>
              <a:buChar char="-"/>
              <a:defRPr sz="1600" kern="1200">
                <a:solidFill>
                  <a:schemeClr val="tx1"/>
                </a:solidFill>
                <a:latin typeface="+mn-lt"/>
                <a:ea typeface="+mn-ea"/>
                <a:cs typeface="+mn-cs"/>
              </a:defRPr>
            </a:lvl2pPr>
            <a:lvl3pPr marL="685800" indent="-173038"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855663" indent="-174625"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1031875" indent="-173038"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 sematic search vs keyword search</a:t>
            </a:r>
          </a:p>
          <a:p>
            <a:r>
              <a:rPr lang="en-US" dirty="0"/>
              <a:t>2. how to turn natural language into semantic meaning (example – business context)</a:t>
            </a:r>
          </a:p>
          <a:p>
            <a:endParaRPr lang="en-US" dirty="0"/>
          </a:p>
          <a:p>
            <a:r>
              <a:rPr lang="en-US" dirty="0"/>
              <a:t>Does my plan cover prescription glasses – breaks down to </a:t>
            </a:r>
            <a:r>
              <a:rPr lang="en-US" dirty="0" err="1"/>
              <a:t>mutlple</a:t>
            </a:r>
            <a:r>
              <a:rPr lang="en-US" dirty="0"/>
              <a:t> context – plan, insurance plan? </a:t>
            </a:r>
          </a:p>
        </p:txBody>
      </p:sp>
    </p:spTree>
    <p:extLst>
      <p:ext uri="{BB962C8B-B14F-4D97-AF65-F5344CB8AC3E}">
        <p14:creationId xmlns:p14="http://schemas.microsoft.com/office/powerpoint/2010/main" val="2633965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8FF677E-E963-6CE4-5151-BB4C9F45D1D3}"/>
              </a:ext>
            </a:extLst>
          </p:cNvPr>
          <p:cNvSpPr>
            <a:spLocks noGrp="1"/>
          </p:cNvSpPr>
          <p:nvPr>
            <p:ph type="title"/>
          </p:nvPr>
        </p:nvSpPr>
        <p:spPr>
          <a:xfrm>
            <a:off x="1371597" y="348865"/>
            <a:ext cx="10044023" cy="877729"/>
          </a:xfrm>
        </p:spPr>
        <p:txBody>
          <a:bodyPr anchor="ctr">
            <a:normAutofit/>
          </a:bodyPr>
          <a:lstStyle/>
          <a:p>
            <a:r>
              <a:rPr lang="en-US" sz="4000">
                <a:solidFill>
                  <a:srgbClr val="FFFFFF"/>
                </a:solidFill>
              </a:rPr>
              <a:t>Embeddings</a:t>
            </a:r>
          </a:p>
        </p:txBody>
      </p:sp>
      <p:graphicFrame>
        <p:nvGraphicFramePr>
          <p:cNvPr id="13" name="Content Placeholder 2">
            <a:extLst>
              <a:ext uri="{FF2B5EF4-FFF2-40B4-BE49-F238E27FC236}">
                <a16:creationId xmlns:a16="http://schemas.microsoft.com/office/drawing/2014/main" id="{83A51E4F-AE62-6E67-934A-0989308F9E6C}"/>
              </a:ext>
            </a:extLst>
          </p:cNvPr>
          <p:cNvGraphicFramePr>
            <a:graphicFrameLocks noGrp="1"/>
          </p:cNvGraphicFramePr>
          <p:nvPr>
            <p:ph idx="1"/>
            <p:extLst>
              <p:ext uri="{D42A27DB-BD31-4B8C-83A1-F6EECF244321}">
                <p14:modId xmlns:p14="http://schemas.microsoft.com/office/powerpoint/2010/main" val="2575522856"/>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Picture 2">
            <a:extLst>
              <a:ext uri="{FF2B5EF4-FFF2-40B4-BE49-F238E27FC236}">
                <a16:creationId xmlns:a16="http://schemas.microsoft.com/office/drawing/2014/main" id="{F05C4A44-801B-7754-8A55-577701DF3433}"/>
              </a:ext>
            </a:extLst>
          </p:cNvPr>
          <p:cNvPicPr>
            <a:picLocks noChangeAspect="1"/>
          </p:cNvPicPr>
          <p:nvPr/>
        </p:nvPicPr>
        <p:blipFill>
          <a:blip r:embed="rId7">
            <a:lum bright="70000" contrast="-70000"/>
          </a:blip>
          <a:stretch>
            <a:fillRect/>
          </a:stretch>
        </p:blipFill>
        <p:spPr>
          <a:xfrm>
            <a:off x="11315831" y="458433"/>
            <a:ext cx="512108" cy="512108"/>
          </a:xfrm>
          <a:prstGeom prst="rect">
            <a:avLst/>
          </a:prstGeom>
          <a:noFill/>
          <a:ln>
            <a:noFill/>
          </a:ln>
        </p:spPr>
      </p:pic>
    </p:spTree>
    <p:extLst>
      <p:ext uri="{BB962C8B-B14F-4D97-AF65-F5344CB8AC3E}">
        <p14:creationId xmlns:p14="http://schemas.microsoft.com/office/powerpoint/2010/main" val="31326751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2_Office Theme">
  <a:themeElements>
    <a:clrScheme name="Custom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0070C0"/>
      </a:folHlink>
    </a:clrScheme>
    <a:fontScheme name="Custom 2">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3248</TotalTime>
  <Words>873</Words>
  <Application>Microsoft Office PowerPoint</Application>
  <PresentationFormat>Widescreen</PresentationFormat>
  <Paragraphs>119</Paragraphs>
  <Slides>13</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13</vt:i4>
      </vt:variant>
    </vt:vector>
  </HeadingPairs>
  <TitlesOfParts>
    <vt:vector size="24" baseType="lpstr">
      <vt:lpstr>Aptos Mono</vt:lpstr>
      <vt:lpstr>Arial</vt:lpstr>
      <vt:lpstr>Arial Nova</vt:lpstr>
      <vt:lpstr>Calibri</vt:lpstr>
      <vt:lpstr>Poppins</vt:lpstr>
      <vt:lpstr>Poppins Black</vt:lpstr>
      <vt:lpstr>Poppins Light</vt:lpstr>
      <vt:lpstr>Poppins Medium</vt:lpstr>
      <vt:lpstr>Wingdings</vt:lpstr>
      <vt:lpstr>Office Theme</vt:lpstr>
      <vt:lpstr>2_Office Theme</vt:lpstr>
      <vt:lpstr>PowerPoint Presentation</vt:lpstr>
      <vt:lpstr>PowerPoint Presentation</vt:lpstr>
      <vt:lpstr>Data Ingestion - Why</vt:lpstr>
      <vt:lpstr>PowerPoint Presentation</vt:lpstr>
      <vt:lpstr>PowerPoint Presentation</vt:lpstr>
      <vt:lpstr>PowerPoint Presentation</vt:lpstr>
      <vt:lpstr>LangChain Framework for Data Ingestion</vt:lpstr>
      <vt:lpstr>PowerPoint Presentation</vt:lpstr>
      <vt:lpstr>Embeddings</vt:lpstr>
      <vt:lpstr>Embeddings Why</vt:lpstr>
      <vt:lpstr>Window and Stride</vt:lpstr>
      <vt:lpstr>PowerPoint Presentation</vt:lpstr>
      <vt:lpstr>Coding Exercise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Marty Bradley</cp:lastModifiedBy>
  <cp:revision>13</cp:revision>
  <dcterms:created xsi:type="dcterms:W3CDTF">2013-01-27T09:14:16Z</dcterms:created>
  <dcterms:modified xsi:type="dcterms:W3CDTF">2024-10-11T18:01:37Z</dcterms:modified>
  <cp:category/>
</cp:coreProperties>
</file>